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10"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8" r:id="rId51"/>
    <p:sldId id="309" r:id="rId52"/>
    <p:sldId id="306" r:id="rId53"/>
    <p:sldId id="307" r:id="rId54"/>
  </p:sldIdLst>
  <p:sldSz cx="18288000" cy="10287000"/>
  <p:notesSz cx="6858000" cy="9144000"/>
  <p:embeddedFontLst>
    <p:embeddedFont>
      <p:font typeface="Arimo"/>
      <p:regular r:id="rId56"/>
    </p:embeddedFont>
    <p:embeddedFont>
      <p:font typeface="Calibri" panose="020F0502020204030204" pitchFamily="34" charset="0"/>
      <p:regular r:id="rId57"/>
      <p:bold r:id="rId58"/>
      <p:italic r:id="rId59"/>
      <p:boldItalic r:id="rId60"/>
    </p:embeddedFont>
    <p:embeddedFont>
      <p:font typeface="Muli Bold"/>
      <p:regular r:id="rId61"/>
      <p:bold r:id="rId62"/>
    </p:embeddedFont>
    <p:embeddedFont>
      <p:font typeface="Muli Extra Light"/>
      <p:regular r:id="rId63"/>
    </p:embeddedFont>
    <p:embeddedFont>
      <p:font typeface="Muli Regular"/>
      <p:regular r:id="rId64"/>
    </p:embeddedFont>
    <p:embeddedFont>
      <p:font typeface="Open Sauce"/>
      <p:regular r:id="rId65"/>
    </p:embeddedFont>
    <p:embeddedFont>
      <p:font typeface="Open Sauce Bold"/>
      <p:regular r:id="rId66"/>
    </p:embeddedFont>
    <p:embeddedFont>
      <p:font typeface="Open Sauce Light"/>
      <p:regular r:id="rId67"/>
    </p:embeddedFont>
    <p:embeddedFont>
      <p:font typeface="Open Sauce Light Bold"/>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1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ECE3-F2C1-488B-B946-41DC65E4CEC7}" type="datetimeFigureOut">
              <a:rPr lang="en-GB" smtClean="0"/>
              <a:t>10/08/2021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97564-1A9B-44DB-ADDF-104706217B57}" type="slidenum">
              <a:rPr lang="en-GB" smtClean="0"/>
              <a:t>‹#›</a:t>
            </a:fld>
            <a:endParaRPr lang="en-GB" dirty="0"/>
          </a:p>
        </p:txBody>
      </p:sp>
    </p:spTree>
    <p:extLst>
      <p:ext uri="{BB962C8B-B14F-4D97-AF65-F5344CB8AC3E}">
        <p14:creationId xmlns:p14="http://schemas.microsoft.com/office/powerpoint/2010/main" val="353228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suggested curriculum implementation timeline</a:t>
            </a:r>
          </a:p>
        </p:txBody>
      </p:sp>
      <p:sp>
        <p:nvSpPr>
          <p:cNvPr id="4" name="Slide Number Placeholder 3"/>
          <p:cNvSpPr>
            <a:spLocks noGrp="1"/>
          </p:cNvSpPr>
          <p:nvPr>
            <p:ph type="sldNum" sz="quarter" idx="5"/>
          </p:nvPr>
        </p:nvSpPr>
        <p:spPr/>
        <p:txBody>
          <a:bodyPr/>
          <a:lstStyle/>
          <a:p>
            <a:fld id="{2AE551C7-2EE6-4551-87E2-0265D93874E2}" type="slidenum">
              <a:rPr lang="en-GB" smtClean="0"/>
              <a:t>50</a:t>
            </a:fld>
            <a:endParaRPr lang="en-GB" dirty="0"/>
          </a:p>
        </p:txBody>
      </p:sp>
    </p:spTree>
    <p:extLst>
      <p:ext uri="{BB962C8B-B14F-4D97-AF65-F5344CB8AC3E}">
        <p14:creationId xmlns:p14="http://schemas.microsoft.com/office/powerpoint/2010/main" val="12128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ideo" Target="https://player.vimeo.com/video/555099706?app_id=12296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3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D3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8001000" y="0"/>
            <a:ext cx="10287000" cy="10287000"/>
          </a:xfrm>
          <a:prstGeom prst="rect">
            <a:avLst/>
          </a:prstGeom>
        </p:spPr>
      </p:pic>
      <p:grpSp>
        <p:nvGrpSpPr>
          <p:cNvPr id="3" name="Group 3"/>
          <p:cNvGrpSpPr/>
          <p:nvPr/>
        </p:nvGrpSpPr>
        <p:grpSpPr>
          <a:xfrm>
            <a:off x="8001000" y="7707906"/>
            <a:ext cx="10287000" cy="2579094"/>
            <a:chOff x="0" y="0"/>
            <a:chExt cx="3479800" cy="872434"/>
          </a:xfrm>
        </p:grpSpPr>
        <p:sp>
          <p:nvSpPr>
            <p:cNvPr id="4" name="Freeform 4"/>
            <p:cNvSpPr/>
            <p:nvPr/>
          </p:nvSpPr>
          <p:spPr>
            <a:xfrm>
              <a:off x="0" y="0"/>
              <a:ext cx="3479800" cy="872434"/>
            </a:xfrm>
            <a:custGeom>
              <a:avLst/>
              <a:gdLst/>
              <a:ahLst/>
              <a:cxnLst/>
              <a:rect l="l" t="t" r="r" b="b"/>
              <a:pathLst>
                <a:path w="3479800" h="872434">
                  <a:moveTo>
                    <a:pt x="0" y="0"/>
                  </a:moveTo>
                  <a:lnTo>
                    <a:pt x="3479800" y="0"/>
                  </a:lnTo>
                  <a:lnTo>
                    <a:pt x="3479800" y="872434"/>
                  </a:lnTo>
                  <a:lnTo>
                    <a:pt x="0" y="872434"/>
                  </a:lnTo>
                  <a:close/>
                </a:path>
              </a:pathLst>
            </a:custGeom>
            <a:solidFill>
              <a:srgbClr val="FFFFFF"/>
            </a:solidFill>
          </p:spPr>
        </p:sp>
      </p:grpSp>
      <p:pic>
        <p:nvPicPr>
          <p:cNvPr id="5" name="Picture 5"/>
          <p:cNvPicPr>
            <a:picLocks noChangeAspect="1"/>
          </p:cNvPicPr>
          <p:nvPr/>
        </p:nvPicPr>
        <p:blipFill>
          <a:blip r:embed="rId4"/>
          <a:srcRect/>
          <a:stretch>
            <a:fillRect/>
          </a:stretch>
        </p:blipFill>
        <p:spPr>
          <a:xfrm>
            <a:off x="8375296" y="8128835"/>
            <a:ext cx="9538409" cy="1737236"/>
          </a:xfrm>
          <a:prstGeom prst="rect">
            <a:avLst/>
          </a:prstGeom>
        </p:spPr>
      </p:pic>
      <p:sp>
        <p:nvSpPr>
          <p:cNvPr id="6" name="TextBox 6"/>
          <p:cNvSpPr txBox="1"/>
          <p:nvPr/>
        </p:nvSpPr>
        <p:spPr>
          <a:xfrm>
            <a:off x="1476491" y="1028700"/>
            <a:ext cx="5106430" cy="2247900"/>
          </a:xfrm>
          <a:prstGeom prst="rect">
            <a:avLst/>
          </a:prstGeom>
        </p:spPr>
        <p:txBody>
          <a:bodyPr lIns="0" tIns="0" rIns="0" bIns="0" rtlCol="0" anchor="t">
            <a:spAutoFit/>
          </a:bodyPr>
          <a:lstStyle/>
          <a:p>
            <a:pPr algn="ctr">
              <a:lnSpc>
                <a:spcPts val="8879"/>
              </a:lnSpc>
            </a:pPr>
            <a:r>
              <a:rPr lang="en-US" sz="7399" dirty="0">
                <a:solidFill>
                  <a:srgbClr val="FFFFFF"/>
                </a:solidFill>
                <a:latin typeface="Open Sauce"/>
              </a:rPr>
              <a:t>PSHE Workshop</a:t>
            </a:r>
          </a:p>
        </p:txBody>
      </p:sp>
      <p:sp>
        <p:nvSpPr>
          <p:cNvPr id="7" name="TextBox 7"/>
          <p:cNvSpPr txBox="1"/>
          <p:nvPr/>
        </p:nvSpPr>
        <p:spPr>
          <a:xfrm>
            <a:off x="1476491" y="7164424"/>
            <a:ext cx="5106430" cy="1762538"/>
          </a:xfrm>
          <a:prstGeom prst="rect">
            <a:avLst/>
          </a:prstGeom>
        </p:spPr>
        <p:txBody>
          <a:bodyPr lIns="0" tIns="0" rIns="0" bIns="0" rtlCol="0" anchor="t">
            <a:spAutoFit/>
          </a:bodyPr>
          <a:lstStyle/>
          <a:p>
            <a:pPr algn="ctr">
              <a:lnSpc>
                <a:spcPts val="4688"/>
              </a:lnSpc>
            </a:pPr>
            <a:r>
              <a:rPr lang="en-US" sz="3348" dirty="0">
                <a:solidFill>
                  <a:srgbClr val="FFFFFF"/>
                </a:solidFill>
                <a:latin typeface="Open Sauce Light"/>
              </a:rPr>
              <a:t>Gateshead Schools Health &amp; Wellbeing</a:t>
            </a:r>
          </a:p>
          <a:p>
            <a:pPr algn="ctr">
              <a:lnSpc>
                <a:spcPts val="4688"/>
              </a:lnSpc>
              <a:spcBef>
                <a:spcPct val="0"/>
              </a:spcBef>
            </a:pPr>
            <a:r>
              <a:rPr lang="en-US" sz="3348" dirty="0">
                <a:solidFill>
                  <a:srgbClr val="FFFFFF"/>
                </a:solidFill>
                <a:latin typeface="Open Sauce Light"/>
              </a:rPr>
              <a:t>25th May 2021</a:t>
            </a:r>
          </a:p>
        </p:txBody>
      </p:sp>
      <p:sp>
        <p:nvSpPr>
          <p:cNvPr id="8" name="TextBox 8"/>
          <p:cNvSpPr txBox="1"/>
          <p:nvPr/>
        </p:nvSpPr>
        <p:spPr>
          <a:xfrm>
            <a:off x="1028700" y="4228894"/>
            <a:ext cx="6306104" cy="1762538"/>
          </a:xfrm>
          <a:prstGeom prst="rect">
            <a:avLst/>
          </a:prstGeom>
        </p:spPr>
        <p:txBody>
          <a:bodyPr lIns="0" tIns="0" rIns="0" bIns="0" rtlCol="0" anchor="t">
            <a:spAutoFit/>
          </a:bodyPr>
          <a:lstStyle/>
          <a:p>
            <a:pPr algn="ctr">
              <a:lnSpc>
                <a:spcPts val="4688"/>
              </a:lnSpc>
            </a:pPr>
            <a:r>
              <a:rPr lang="en-US" sz="3348" dirty="0">
                <a:solidFill>
                  <a:srgbClr val="FFFFFF"/>
                </a:solidFill>
                <a:latin typeface="Open Sauce Light"/>
              </a:rPr>
              <a:t>Richard Palmer</a:t>
            </a:r>
          </a:p>
          <a:p>
            <a:pPr algn="ctr">
              <a:lnSpc>
                <a:spcPts val="4688"/>
              </a:lnSpc>
            </a:pPr>
            <a:r>
              <a:rPr lang="en-US" sz="3348" dirty="0">
                <a:solidFill>
                  <a:srgbClr val="FFFFFF"/>
                </a:solidFill>
                <a:latin typeface="Open Sauce Light"/>
              </a:rPr>
              <a:t>Chameleon PDE</a:t>
            </a:r>
          </a:p>
          <a:p>
            <a:pPr algn="ctr">
              <a:lnSpc>
                <a:spcPts val="4688"/>
              </a:lnSpc>
              <a:spcBef>
                <a:spcPct val="0"/>
              </a:spcBef>
            </a:pPr>
            <a:r>
              <a:rPr lang="en-US" sz="3348" dirty="0">
                <a:solidFill>
                  <a:srgbClr val="FFFFFF"/>
                </a:solidFill>
                <a:latin typeface="Open Sauce Light"/>
              </a:rPr>
              <a:t>richard@chameleonpde.com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949778" y="0"/>
            <a:ext cx="12340544" cy="10503440"/>
          </a:xfrm>
          <a:prstGeom prst="rect">
            <a:avLst/>
          </a:prstGeom>
        </p:spPr>
      </p:pic>
      <p:sp>
        <p:nvSpPr>
          <p:cNvPr id="3" name="TextBox 3"/>
          <p:cNvSpPr txBox="1"/>
          <p:nvPr/>
        </p:nvSpPr>
        <p:spPr>
          <a:xfrm>
            <a:off x="7510216" y="1552807"/>
            <a:ext cx="8438493" cy="857250"/>
          </a:xfrm>
          <a:prstGeom prst="rect">
            <a:avLst/>
          </a:prstGeom>
        </p:spPr>
        <p:txBody>
          <a:bodyPr lIns="0" tIns="0" rIns="0" bIns="0" rtlCol="0" anchor="t">
            <a:spAutoFit/>
          </a:bodyPr>
          <a:lstStyle/>
          <a:p>
            <a:pPr marL="0" lvl="0" indent="0">
              <a:lnSpc>
                <a:spcPts val="6720"/>
              </a:lnSpc>
            </a:pPr>
            <a:r>
              <a:rPr lang="en-US" sz="5600" dirty="0">
                <a:solidFill>
                  <a:srgbClr val="000000"/>
                </a:solidFill>
                <a:latin typeface="Open Sauce Bold"/>
              </a:rPr>
              <a:t>QUESTION 4</a:t>
            </a:r>
          </a:p>
        </p:txBody>
      </p:sp>
      <p:sp>
        <p:nvSpPr>
          <p:cNvPr id="4" name="TextBox 4"/>
          <p:cNvSpPr txBox="1"/>
          <p:nvPr/>
        </p:nvSpPr>
        <p:spPr>
          <a:xfrm>
            <a:off x="7510216" y="2723785"/>
            <a:ext cx="10927210" cy="3166110"/>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Faith schools can opt out of this subject if the content contradicts their core beliefs?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True</a:t>
            </a:r>
          </a:p>
          <a:p>
            <a:pPr marL="0" lvl="0" indent="0" algn="l">
              <a:lnSpc>
                <a:spcPts val="5040"/>
              </a:lnSpc>
              <a:spcBef>
                <a:spcPct val="0"/>
              </a:spcBef>
            </a:pPr>
            <a:r>
              <a:rPr lang="en-US" sz="3600" dirty="0">
                <a:solidFill>
                  <a:srgbClr val="272727"/>
                </a:solidFill>
                <a:latin typeface="Open Sauce Light"/>
              </a:rPr>
              <a:t>B) False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117728" y="0"/>
            <a:ext cx="12340544" cy="10287000"/>
          </a:xfrm>
          <a:prstGeom prst="rect">
            <a:avLst/>
          </a:prstGeom>
        </p:spPr>
      </p:pic>
      <p:sp>
        <p:nvSpPr>
          <p:cNvPr id="3" name="TextBox 3"/>
          <p:cNvSpPr txBox="1"/>
          <p:nvPr/>
        </p:nvSpPr>
        <p:spPr>
          <a:xfrm>
            <a:off x="1028700" y="2022824"/>
            <a:ext cx="9238940" cy="5718810"/>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Parents and carers can withdraw their children from which of these topics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Puberty</a:t>
            </a:r>
          </a:p>
          <a:p>
            <a:pPr>
              <a:lnSpc>
                <a:spcPts val="5040"/>
              </a:lnSpc>
            </a:pPr>
            <a:r>
              <a:rPr lang="en-US" sz="3600" dirty="0">
                <a:solidFill>
                  <a:srgbClr val="272727"/>
                </a:solidFill>
                <a:latin typeface="Open Sauce Light"/>
              </a:rPr>
              <a:t>B) Naming body parts in KS1</a:t>
            </a:r>
          </a:p>
          <a:p>
            <a:pPr>
              <a:lnSpc>
                <a:spcPts val="5040"/>
              </a:lnSpc>
            </a:pPr>
            <a:r>
              <a:rPr lang="en-US" sz="3600" dirty="0">
                <a:solidFill>
                  <a:srgbClr val="272727"/>
                </a:solidFill>
                <a:latin typeface="Open Sauce Light"/>
              </a:rPr>
              <a:t>C) LGBT+ content</a:t>
            </a:r>
          </a:p>
          <a:p>
            <a:pPr>
              <a:lnSpc>
                <a:spcPts val="5040"/>
              </a:lnSpc>
            </a:pPr>
            <a:r>
              <a:rPr lang="en-US" sz="3600" dirty="0">
                <a:solidFill>
                  <a:srgbClr val="272727"/>
                </a:solidFill>
                <a:latin typeface="Open Sauce Light"/>
              </a:rPr>
              <a:t>D) Conception and childbirth</a:t>
            </a:r>
          </a:p>
          <a:p>
            <a:pPr>
              <a:lnSpc>
                <a:spcPts val="5040"/>
              </a:lnSpc>
            </a:pPr>
            <a:r>
              <a:rPr lang="en-US" sz="3600" dirty="0">
                <a:solidFill>
                  <a:srgbClr val="272727"/>
                </a:solidFill>
                <a:latin typeface="Open Sauce Light"/>
              </a:rPr>
              <a:t>E) Mental health </a:t>
            </a:r>
          </a:p>
          <a:p>
            <a:pPr marL="0" lvl="0" indent="0" algn="l">
              <a:lnSpc>
                <a:spcPts val="5040"/>
              </a:lnSpc>
              <a:spcBef>
                <a:spcPct val="0"/>
              </a:spcBef>
            </a:pPr>
            <a:r>
              <a:rPr lang="en-US" sz="3600" dirty="0">
                <a:solidFill>
                  <a:srgbClr val="272727"/>
                </a:solidFill>
                <a:latin typeface="Open Sauce Light"/>
              </a:rPr>
              <a:t>F) Healthy eating</a:t>
            </a:r>
          </a:p>
        </p:txBody>
      </p:sp>
      <p:sp>
        <p:nvSpPr>
          <p:cNvPr id="4" name="TextBox 4"/>
          <p:cNvSpPr txBox="1"/>
          <p:nvPr/>
        </p:nvSpPr>
        <p:spPr>
          <a:xfrm>
            <a:off x="1030858" y="595313"/>
            <a:ext cx="4611737"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949778" y="0"/>
            <a:ext cx="12340544" cy="10503440"/>
          </a:xfrm>
          <a:prstGeom prst="rect">
            <a:avLst/>
          </a:prstGeom>
        </p:spPr>
      </p:pic>
      <p:sp>
        <p:nvSpPr>
          <p:cNvPr id="3" name="TextBox 3"/>
          <p:cNvSpPr txBox="1"/>
          <p:nvPr/>
        </p:nvSpPr>
        <p:spPr>
          <a:xfrm>
            <a:off x="7510216" y="1019175"/>
            <a:ext cx="8438493" cy="857250"/>
          </a:xfrm>
          <a:prstGeom prst="rect">
            <a:avLst/>
          </a:prstGeom>
        </p:spPr>
        <p:txBody>
          <a:bodyPr lIns="0" tIns="0" rIns="0" bIns="0" rtlCol="0" anchor="t">
            <a:spAutoFit/>
          </a:bodyPr>
          <a:lstStyle/>
          <a:p>
            <a:pPr marL="0" lvl="0" indent="0">
              <a:lnSpc>
                <a:spcPts val="6720"/>
              </a:lnSpc>
            </a:pPr>
            <a:r>
              <a:rPr lang="en-US" sz="5600" dirty="0">
                <a:solidFill>
                  <a:srgbClr val="000000"/>
                </a:solidFill>
                <a:latin typeface="Open Sauce Bold"/>
              </a:rPr>
              <a:t>QUESTION 6</a:t>
            </a:r>
          </a:p>
        </p:txBody>
      </p:sp>
      <p:sp>
        <p:nvSpPr>
          <p:cNvPr id="4" name="TextBox 4"/>
          <p:cNvSpPr txBox="1"/>
          <p:nvPr/>
        </p:nvSpPr>
        <p:spPr>
          <a:xfrm>
            <a:off x="7510216" y="2071569"/>
            <a:ext cx="9749084" cy="38042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Faith schools can teach RSHE with the perspective of their own distinctive faith values: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True</a:t>
            </a:r>
          </a:p>
          <a:p>
            <a:pPr marL="0" lvl="0" indent="0" algn="l">
              <a:lnSpc>
                <a:spcPts val="5040"/>
              </a:lnSpc>
              <a:spcBef>
                <a:spcPct val="0"/>
              </a:spcBef>
            </a:pPr>
            <a:r>
              <a:rPr lang="en-US" sz="3600" dirty="0">
                <a:solidFill>
                  <a:srgbClr val="272727"/>
                </a:solidFill>
                <a:latin typeface="Open Sauce Light"/>
              </a:rPr>
              <a:t>B) False</a:t>
            </a:r>
          </a:p>
        </p:txBody>
      </p:sp>
      <p:sp>
        <p:nvSpPr>
          <p:cNvPr id="5" name="TextBox 5"/>
          <p:cNvSpPr txBox="1"/>
          <p:nvPr/>
        </p:nvSpPr>
        <p:spPr>
          <a:xfrm>
            <a:off x="7510216" y="6730365"/>
            <a:ext cx="10157972" cy="2527935"/>
          </a:xfrm>
          <a:prstGeom prst="rect">
            <a:avLst/>
          </a:prstGeom>
        </p:spPr>
        <p:txBody>
          <a:bodyPr lIns="0" tIns="0" rIns="0" bIns="0" rtlCol="0" anchor="t">
            <a:spAutoFit/>
          </a:bodyPr>
          <a:lstStyle/>
          <a:p>
            <a:pPr marL="0" lvl="0" indent="0" algn="l">
              <a:lnSpc>
                <a:spcPts val="5040"/>
              </a:lnSpc>
              <a:spcBef>
                <a:spcPct val="0"/>
              </a:spcBef>
            </a:pPr>
            <a:r>
              <a:rPr lang="en-US" sz="3600" dirty="0">
                <a:solidFill>
                  <a:srgbClr val="272727"/>
                </a:solidFill>
                <a:latin typeface="Open Sauce Light"/>
              </a:rPr>
              <a:t>TRUE: But this should also be balanced so the children understand other faith and community viewpoints and aspects of the law e.g. the Equality Act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22824"/>
            <a:ext cx="9238940" cy="38042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Schools can choose not to teach RSHE to pupils with SEND</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True</a:t>
            </a:r>
          </a:p>
          <a:p>
            <a:pPr>
              <a:lnSpc>
                <a:spcPts val="5040"/>
              </a:lnSpc>
            </a:pPr>
            <a:r>
              <a:rPr lang="en-US" sz="3600" dirty="0">
                <a:solidFill>
                  <a:srgbClr val="272727"/>
                </a:solidFill>
                <a:latin typeface="Open Sauce Light"/>
              </a:rPr>
              <a:t>B) False</a:t>
            </a:r>
          </a:p>
          <a:p>
            <a:pPr marL="0" lvl="0" indent="0" algn="l">
              <a:lnSpc>
                <a:spcPts val="5040"/>
              </a:lnSpc>
              <a:spcBef>
                <a:spcPct val="0"/>
              </a:spcBef>
            </a:pPr>
            <a:endParaRPr lang="en-US" sz="3600" dirty="0">
              <a:solidFill>
                <a:srgbClr val="272727"/>
              </a:solidFill>
              <a:latin typeface="Open Sauce Light"/>
            </a:endParaRP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766042" y="821177"/>
            <a:ext cx="5493258" cy="8229600"/>
          </a:xfrm>
          <a:prstGeom prst="rect">
            <a:avLst/>
          </a:prstGeom>
        </p:spPr>
      </p:pic>
      <p:sp>
        <p:nvSpPr>
          <p:cNvPr id="4" name="TextBox 4"/>
          <p:cNvSpPr txBox="1"/>
          <p:nvPr/>
        </p:nvSpPr>
        <p:spPr>
          <a:xfrm>
            <a:off x="1053554" y="595313"/>
            <a:ext cx="4566345"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7</a:t>
            </a:r>
          </a:p>
        </p:txBody>
      </p:sp>
      <p:sp>
        <p:nvSpPr>
          <p:cNvPr id="5" name="TextBox 5"/>
          <p:cNvSpPr txBox="1"/>
          <p:nvPr/>
        </p:nvSpPr>
        <p:spPr>
          <a:xfrm>
            <a:off x="1028700" y="6522842"/>
            <a:ext cx="10157972" cy="1251585"/>
          </a:xfrm>
          <a:prstGeom prst="rect">
            <a:avLst/>
          </a:prstGeom>
        </p:spPr>
        <p:txBody>
          <a:bodyPr lIns="0" tIns="0" rIns="0" bIns="0" rtlCol="0" anchor="t">
            <a:spAutoFit/>
          </a:bodyPr>
          <a:lstStyle/>
          <a:p>
            <a:pPr marL="0" lvl="0" indent="0" algn="l">
              <a:lnSpc>
                <a:spcPts val="5040"/>
              </a:lnSpc>
              <a:spcBef>
                <a:spcPct val="0"/>
              </a:spcBef>
            </a:pPr>
            <a:r>
              <a:rPr lang="en-US" sz="3600" dirty="0">
                <a:solidFill>
                  <a:srgbClr val="272727"/>
                </a:solidFill>
                <a:latin typeface="Open Sauce Light"/>
              </a:rPr>
              <a:t>False: Lessons should be accessible and inclusive of all pupils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90658" y="0"/>
            <a:ext cx="10265310" cy="10287000"/>
          </a:xfrm>
          <a:prstGeom prst="rect">
            <a:avLst/>
          </a:prstGeom>
        </p:spPr>
      </p:pic>
      <p:sp>
        <p:nvSpPr>
          <p:cNvPr id="3" name="TextBox 3"/>
          <p:cNvSpPr txBox="1"/>
          <p:nvPr/>
        </p:nvSpPr>
        <p:spPr>
          <a:xfrm>
            <a:off x="1028700" y="2022824"/>
            <a:ext cx="9238940" cy="38042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Primary schools have to teach about LGBT+ issues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True</a:t>
            </a:r>
          </a:p>
          <a:p>
            <a:pPr>
              <a:lnSpc>
                <a:spcPts val="5040"/>
              </a:lnSpc>
            </a:pPr>
            <a:r>
              <a:rPr lang="en-US" sz="3600" dirty="0">
                <a:solidFill>
                  <a:srgbClr val="272727"/>
                </a:solidFill>
                <a:latin typeface="Open Sauce Light"/>
              </a:rPr>
              <a:t>B) False</a:t>
            </a:r>
          </a:p>
          <a:p>
            <a:pPr marL="0" lvl="0" indent="0" algn="l">
              <a:lnSpc>
                <a:spcPts val="5040"/>
              </a:lnSpc>
              <a:spcBef>
                <a:spcPct val="0"/>
              </a:spcBef>
            </a:pPr>
            <a:endParaRPr lang="en-US" sz="3600" dirty="0">
              <a:solidFill>
                <a:srgbClr val="272727"/>
              </a:solidFill>
              <a:latin typeface="Open Sauce Light"/>
            </a:endParaRPr>
          </a:p>
        </p:txBody>
      </p:sp>
      <p:sp>
        <p:nvSpPr>
          <p:cNvPr id="4" name="TextBox 4"/>
          <p:cNvSpPr txBox="1"/>
          <p:nvPr/>
        </p:nvSpPr>
        <p:spPr>
          <a:xfrm>
            <a:off x="1026542" y="595313"/>
            <a:ext cx="4620369"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8</a:t>
            </a:r>
          </a:p>
        </p:txBody>
      </p:sp>
      <p:sp>
        <p:nvSpPr>
          <p:cNvPr id="5" name="TextBox 5"/>
          <p:cNvSpPr txBox="1"/>
          <p:nvPr/>
        </p:nvSpPr>
        <p:spPr>
          <a:xfrm>
            <a:off x="1026542" y="6107795"/>
            <a:ext cx="10157972" cy="2527935"/>
          </a:xfrm>
          <a:prstGeom prst="rect">
            <a:avLst/>
          </a:prstGeom>
        </p:spPr>
        <p:txBody>
          <a:bodyPr lIns="0" tIns="0" rIns="0" bIns="0" rtlCol="0" anchor="t">
            <a:spAutoFit/>
          </a:bodyPr>
          <a:lstStyle/>
          <a:p>
            <a:pPr marL="0" lvl="0" indent="0" algn="l">
              <a:lnSpc>
                <a:spcPts val="5040"/>
              </a:lnSpc>
              <a:spcBef>
                <a:spcPct val="0"/>
              </a:spcBef>
            </a:pPr>
            <a:r>
              <a:rPr lang="en-US" sz="3600" dirty="0">
                <a:solidFill>
                  <a:srgbClr val="272727"/>
                </a:solidFill>
                <a:latin typeface="Open Sauce Light"/>
              </a:rPr>
              <a:t>False: However primary schools do have to teach inclusive PSHE. They should also teach about fairness and equality and the laws we have in the UK to protect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23361" y="2253010"/>
            <a:ext cx="8095871" cy="5397248"/>
          </a:xfrm>
          <a:prstGeom prst="rect">
            <a:avLst/>
          </a:prstGeom>
        </p:spPr>
      </p:pic>
      <p:sp>
        <p:nvSpPr>
          <p:cNvPr id="3" name="TextBox 3"/>
          <p:cNvSpPr txBox="1"/>
          <p:nvPr/>
        </p:nvSpPr>
        <p:spPr>
          <a:xfrm>
            <a:off x="7006231" y="595313"/>
            <a:ext cx="8438493" cy="857250"/>
          </a:xfrm>
          <a:prstGeom prst="rect">
            <a:avLst/>
          </a:prstGeom>
        </p:spPr>
        <p:txBody>
          <a:bodyPr lIns="0" tIns="0" rIns="0" bIns="0" rtlCol="0" anchor="t">
            <a:spAutoFit/>
          </a:bodyPr>
          <a:lstStyle/>
          <a:p>
            <a:pPr marL="0" lvl="0" indent="0">
              <a:lnSpc>
                <a:spcPts val="6720"/>
              </a:lnSpc>
            </a:pPr>
            <a:r>
              <a:rPr lang="en-US" sz="5600" dirty="0">
                <a:solidFill>
                  <a:srgbClr val="000000"/>
                </a:solidFill>
                <a:latin typeface="Open Sauce Bold"/>
              </a:rPr>
              <a:t>QUESTION 9</a:t>
            </a:r>
          </a:p>
        </p:txBody>
      </p:sp>
      <p:sp>
        <p:nvSpPr>
          <p:cNvPr id="4" name="TextBox 4"/>
          <p:cNvSpPr txBox="1"/>
          <p:nvPr/>
        </p:nvSpPr>
        <p:spPr>
          <a:xfrm>
            <a:off x="7006231" y="1919519"/>
            <a:ext cx="10927210" cy="763333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Which of these are some of the statutory duties placed on governors about RSHE?</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The subject must be well led, effectively managed and well planned</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B) The quality of provision is subject to regular and effective self-evaluation</a:t>
            </a:r>
          </a:p>
          <a:p>
            <a:pPr>
              <a:lnSpc>
                <a:spcPts val="5040"/>
              </a:lnSpc>
            </a:pPr>
            <a:endParaRPr lang="en-US" sz="3600" dirty="0">
              <a:solidFill>
                <a:srgbClr val="272727"/>
              </a:solidFill>
              <a:latin typeface="Open Sauce Light"/>
            </a:endParaRPr>
          </a:p>
          <a:p>
            <a:pPr marL="0" lvl="0" indent="0" algn="l">
              <a:lnSpc>
                <a:spcPts val="5040"/>
              </a:lnSpc>
              <a:spcBef>
                <a:spcPct val="0"/>
              </a:spcBef>
            </a:pPr>
            <a:r>
              <a:rPr lang="en-US" sz="3600" dirty="0">
                <a:solidFill>
                  <a:srgbClr val="272727"/>
                </a:solidFill>
                <a:latin typeface="Open Sauce Light"/>
              </a:rPr>
              <a:t>C) The subject is resourced, staffed and timetabled in a way that ensures that the school can fulfil its legal obligations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423107" y="604838"/>
            <a:ext cx="9672386" cy="8229600"/>
          </a:xfrm>
          <a:prstGeom prst="rect">
            <a:avLst/>
          </a:prstGeom>
        </p:spPr>
      </p:pic>
      <p:sp>
        <p:nvSpPr>
          <p:cNvPr id="3" name="TextBox 3"/>
          <p:cNvSpPr txBox="1"/>
          <p:nvPr/>
        </p:nvSpPr>
        <p:spPr>
          <a:xfrm>
            <a:off x="1028700" y="2022824"/>
            <a:ext cx="9238940" cy="38042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Pupil progress in RSHE has to be assessed and tracked</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True</a:t>
            </a:r>
          </a:p>
          <a:p>
            <a:pPr>
              <a:lnSpc>
                <a:spcPts val="5040"/>
              </a:lnSpc>
            </a:pPr>
            <a:r>
              <a:rPr lang="en-US" sz="3600" dirty="0">
                <a:solidFill>
                  <a:srgbClr val="272727"/>
                </a:solidFill>
                <a:latin typeface="Open Sauce Light"/>
              </a:rPr>
              <a:t>B) False</a:t>
            </a:r>
          </a:p>
          <a:p>
            <a:pPr marL="0" lvl="0" indent="0" algn="l">
              <a:lnSpc>
                <a:spcPts val="5040"/>
              </a:lnSpc>
              <a:spcBef>
                <a:spcPct val="0"/>
              </a:spcBef>
            </a:pPr>
            <a:endParaRPr lang="en-US" sz="3600" dirty="0">
              <a:solidFill>
                <a:srgbClr val="272727"/>
              </a:solidFill>
              <a:latin typeface="Open Sauce Light"/>
            </a:endParaRPr>
          </a:p>
        </p:txBody>
      </p:sp>
      <p:sp>
        <p:nvSpPr>
          <p:cNvPr id="4" name="TextBox 4"/>
          <p:cNvSpPr txBox="1"/>
          <p:nvPr/>
        </p:nvSpPr>
        <p:spPr>
          <a:xfrm>
            <a:off x="858366" y="595313"/>
            <a:ext cx="4956721"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10</a:t>
            </a:r>
          </a:p>
        </p:txBody>
      </p:sp>
      <p:sp>
        <p:nvSpPr>
          <p:cNvPr id="5" name="TextBox 5"/>
          <p:cNvSpPr txBox="1"/>
          <p:nvPr/>
        </p:nvSpPr>
        <p:spPr>
          <a:xfrm>
            <a:off x="858366" y="5779484"/>
            <a:ext cx="10925810" cy="3758565"/>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uce Light"/>
              </a:rPr>
              <a:t>123. Schools should have the same high expectations of the quality of pupils’ work in these subjects as for other curriculum areas. A strong curriculum will build on the knowledge pupils have previously acquired, including in other subjects, with regular feedback provided on pupil progress.</a:t>
            </a:r>
          </a:p>
          <a:p>
            <a:pPr>
              <a:lnSpc>
                <a:spcPts val="3359"/>
              </a:lnSpc>
              <a:spcBef>
                <a:spcPct val="0"/>
              </a:spcBef>
            </a:pPr>
            <a:r>
              <a:rPr lang="en-US" sz="2400" dirty="0">
                <a:solidFill>
                  <a:srgbClr val="000000"/>
                </a:solidFill>
                <a:latin typeface="Open Sauce Light"/>
              </a:rPr>
              <a:t>124. Lessons should be planned to ensure that pupils of differing abilities, including the most able, are suitably challenged. Teaching should be assessed and assessments used to identify where pupils need extra support or intervention.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571126" y="0"/>
            <a:ext cx="12340544" cy="10287000"/>
          </a:xfrm>
          <a:prstGeom prst="rect">
            <a:avLst/>
          </a:prstGeom>
        </p:spPr>
      </p:pic>
      <p:sp>
        <p:nvSpPr>
          <p:cNvPr id="3" name="TextBox 3"/>
          <p:cNvSpPr txBox="1"/>
          <p:nvPr/>
        </p:nvSpPr>
        <p:spPr>
          <a:xfrm>
            <a:off x="1028700" y="2022824"/>
            <a:ext cx="9238940" cy="763333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Which of these topics must be included in relationships education for primary schools?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Different families</a:t>
            </a:r>
          </a:p>
          <a:p>
            <a:pPr>
              <a:lnSpc>
                <a:spcPts val="5040"/>
              </a:lnSpc>
            </a:pPr>
            <a:r>
              <a:rPr lang="en-US" sz="3600" dirty="0">
                <a:solidFill>
                  <a:srgbClr val="272727"/>
                </a:solidFill>
                <a:latin typeface="Open Sauce Light"/>
              </a:rPr>
              <a:t>B) Manners</a:t>
            </a:r>
          </a:p>
          <a:p>
            <a:pPr>
              <a:lnSpc>
                <a:spcPts val="5040"/>
              </a:lnSpc>
            </a:pPr>
            <a:r>
              <a:rPr lang="en-US" sz="3600" dirty="0">
                <a:solidFill>
                  <a:srgbClr val="272727"/>
                </a:solidFill>
                <a:latin typeface="Open Sauce Light"/>
              </a:rPr>
              <a:t>C) FGM</a:t>
            </a:r>
          </a:p>
          <a:p>
            <a:pPr>
              <a:lnSpc>
                <a:spcPts val="5040"/>
              </a:lnSpc>
            </a:pPr>
            <a:r>
              <a:rPr lang="en-US" sz="3600" dirty="0">
                <a:solidFill>
                  <a:srgbClr val="272727"/>
                </a:solidFill>
                <a:latin typeface="Open Sauce Light"/>
              </a:rPr>
              <a:t>D) Marriage</a:t>
            </a:r>
          </a:p>
          <a:p>
            <a:pPr>
              <a:lnSpc>
                <a:spcPts val="5040"/>
              </a:lnSpc>
            </a:pPr>
            <a:r>
              <a:rPr lang="en-US" sz="3600" dirty="0">
                <a:solidFill>
                  <a:srgbClr val="272727"/>
                </a:solidFill>
                <a:latin typeface="Open Sauce Light"/>
              </a:rPr>
              <a:t>E) How information and data is collected and used online</a:t>
            </a:r>
          </a:p>
          <a:p>
            <a:pPr>
              <a:lnSpc>
                <a:spcPts val="5040"/>
              </a:lnSpc>
            </a:pPr>
            <a:r>
              <a:rPr lang="en-US" sz="3600" dirty="0">
                <a:solidFill>
                  <a:srgbClr val="272727"/>
                </a:solidFill>
                <a:latin typeface="Open Sauce Light"/>
              </a:rPr>
              <a:t>F) Privacy</a:t>
            </a:r>
          </a:p>
          <a:p>
            <a:pPr marL="0" lvl="0" indent="0" algn="l">
              <a:lnSpc>
                <a:spcPts val="5040"/>
              </a:lnSpc>
              <a:spcBef>
                <a:spcPct val="0"/>
              </a:spcBef>
            </a:pPr>
            <a:endParaRPr lang="en-US" sz="3600" dirty="0">
              <a:solidFill>
                <a:srgbClr val="272727"/>
              </a:solidFill>
              <a:latin typeface="Open Sauce Light"/>
            </a:endParaRPr>
          </a:p>
        </p:txBody>
      </p:sp>
      <p:sp>
        <p:nvSpPr>
          <p:cNvPr id="4" name="TextBox 4"/>
          <p:cNvSpPr txBox="1"/>
          <p:nvPr/>
        </p:nvSpPr>
        <p:spPr>
          <a:xfrm>
            <a:off x="936278" y="595313"/>
            <a:ext cx="4800898"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571126" y="0"/>
            <a:ext cx="12340544" cy="10287000"/>
          </a:xfrm>
          <a:prstGeom prst="rect">
            <a:avLst/>
          </a:prstGeom>
        </p:spPr>
      </p:pic>
      <p:sp>
        <p:nvSpPr>
          <p:cNvPr id="3" name="TextBox 3"/>
          <p:cNvSpPr txBox="1"/>
          <p:nvPr/>
        </p:nvSpPr>
        <p:spPr>
          <a:xfrm>
            <a:off x="1028700" y="1726362"/>
            <a:ext cx="9238940" cy="7640233"/>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Which of these topics must be included in health education for primary schools?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It is common for people to experience mental health difficulties</a:t>
            </a:r>
          </a:p>
          <a:p>
            <a:pPr>
              <a:lnSpc>
                <a:spcPts val="5040"/>
              </a:lnSpc>
            </a:pPr>
            <a:r>
              <a:rPr lang="en-US" sz="3600" dirty="0">
                <a:solidFill>
                  <a:srgbClr val="272727"/>
                </a:solidFill>
                <a:latin typeface="Open Sauce Light"/>
              </a:rPr>
              <a:t>B) Age restrictions on video games</a:t>
            </a:r>
          </a:p>
          <a:p>
            <a:pPr>
              <a:lnSpc>
                <a:spcPts val="5040"/>
              </a:lnSpc>
            </a:pPr>
            <a:r>
              <a:rPr lang="en-US" sz="3600" dirty="0">
                <a:solidFill>
                  <a:srgbClr val="272727"/>
                </a:solidFill>
                <a:latin typeface="Open Sauce Light"/>
              </a:rPr>
              <a:t>C) Drug addiction</a:t>
            </a:r>
          </a:p>
          <a:p>
            <a:pPr>
              <a:lnSpc>
                <a:spcPts val="5040"/>
              </a:lnSpc>
            </a:pPr>
            <a:r>
              <a:rPr lang="en-US" sz="3600" dirty="0">
                <a:solidFill>
                  <a:srgbClr val="272727"/>
                </a:solidFill>
                <a:latin typeface="Open Sauce Light"/>
              </a:rPr>
              <a:t>D) Puberty</a:t>
            </a:r>
          </a:p>
          <a:p>
            <a:pPr>
              <a:lnSpc>
                <a:spcPts val="5040"/>
              </a:lnSpc>
            </a:pPr>
            <a:r>
              <a:rPr lang="en-US" sz="3600" dirty="0">
                <a:solidFill>
                  <a:srgbClr val="272727"/>
                </a:solidFill>
                <a:latin typeface="Open Sauce Light"/>
              </a:rPr>
              <a:t>E) The facts and science relating to allergies, immunisation and vaccination</a:t>
            </a:r>
          </a:p>
          <a:p>
            <a:pPr>
              <a:lnSpc>
                <a:spcPts val="5040"/>
              </a:lnSpc>
            </a:pPr>
            <a:endParaRPr lang="en-US" sz="3600" dirty="0">
              <a:solidFill>
                <a:srgbClr val="272727"/>
              </a:solidFill>
              <a:latin typeface="Open Sauce Light"/>
            </a:endParaRPr>
          </a:p>
          <a:p>
            <a:pPr marL="0" lvl="0" indent="0" algn="l">
              <a:lnSpc>
                <a:spcPts val="5040"/>
              </a:lnSpc>
              <a:spcBef>
                <a:spcPct val="0"/>
              </a:spcBef>
            </a:pPr>
            <a:endParaRPr lang="en-US" sz="3600" dirty="0">
              <a:solidFill>
                <a:srgbClr val="272727"/>
              </a:solidFill>
              <a:latin typeface="Open Sauce Light"/>
            </a:endParaRPr>
          </a:p>
        </p:txBody>
      </p:sp>
      <p:sp>
        <p:nvSpPr>
          <p:cNvPr id="4" name="TextBox 4"/>
          <p:cNvSpPr txBox="1"/>
          <p:nvPr/>
        </p:nvSpPr>
        <p:spPr>
          <a:xfrm>
            <a:off x="866180" y="595313"/>
            <a:ext cx="4941094"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027596" y="0"/>
            <a:ext cx="12344400" cy="10287000"/>
          </a:xfrm>
          <a:prstGeom prst="rect">
            <a:avLst/>
          </a:prstGeom>
        </p:spPr>
      </p:pic>
      <p:sp>
        <p:nvSpPr>
          <p:cNvPr id="3" name="TextBox 3"/>
          <p:cNvSpPr txBox="1"/>
          <p:nvPr/>
        </p:nvSpPr>
        <p:spPr>
          <a:xfrm>
            <a:off x="524715" y="2779976"/>
            <a:ext cx="10912792" cy="3667125"/>
          </a:xfrm>
          <a:prstGeom prst="rect">
            <a:avLst/>
          </a:prstGeom>
        </p:spPr>
        <p:txBody>
          <a:bodyPr lIns="0" tIns="0" rIns="0" bIns="0" rtlCol="0" anchor="t">
            <a:spAutoFit/>
          </a:bodyPr>
          <a:lstStyle/>
          <a:p>
            <a:pPr marL="0" lvl="0" indent="0">
              <a:lnSpc>
                <a:spcPts val="9600"/>
              </a:lnSpc>
            </a:pPr>
            <a:r>
              <a:rPr lang="en-US" sz="8000" dirty="0">
                <a:solidFill>
                  <a:srgbClr val="FFFFFF"/>
                </a:solidFill>
                <a:latin typeface="Open Sauce"/>
              </a:rPr>
              <a:t>Any questions or points that need clarifying?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36389" y="1457052"/>
            <a:ext cx="8074603" cy="63569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25 years as a PSHE consultant</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Lived in Cumbria for last 11 years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Started Chameleon PDE a year ago</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Worked with Linda Robinson as part of National Healthy Schools and the National PSHE CPD Accreditation</a:t>
            </a:r>
          </a:p>
          <a:p>
            <a:pPr marL="0" lvl="0" indent="0" algn="l">
              <a:lnSpc>
                <a:spcPts val="5040"/>
              </a:lnSpc>
              <a:spcBef>
                <a:spcPct val="0"/>
              </a:spcBef>
            </a:pPr>
            <a:endParaRPr lang="en-US" sz="3600" dirty="0">
              <a:solidFill>
                <a:srgbClr val="272727"/>
              </a:solidFill>
              <a:latin typeface="Open Sauce Light"/>
            </a:endParaRP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028700" y="8051738"/>
            <a:ext cx="2235262" cy="2235262"/>
          </a:xfrm>
          <a:prstGeom prst="rect">
            <a:avLst/>
          </a:prstGeom>
        </p:spPr>
      </p:pic>
      <p:pic>
        <p:nvPicPr>
          <p:cNvPr id="4" name="Picture 4"/>
          <p:cNvPicPr>
            <a:picLocks noChangeAspect="1"/>
          </p:cNvPicPr>
          <p:nvPr/>
        </p:nvPicPr>
        <p:blipFill>
          <a:blip r:embed="rId4"/>
          <a:srcRect/>
          <a:stretch>
            <a:fillRect/>
          </a:stretch>
        </p:blipFill>
        <p:spPr>
          <a:xfrm>
            <a:off x="2146331" y="2917248"/>
            <a:ext cx="3339378" cy="4452504"/>
          </a:xfrm>
          <a:prstGeom prst="rect">
            <a:avLst/>
          </a:prstGeom>
        </p:spPr>
      </p:pic>
      <p:sp>
        <p:nvSpPr>
          <p:cNvPr id="5" name="TextBox 5"/>
          <p:cNvSpPr txBox="1"/>
          <p:nvPr/>
        </p:nvSpPr>
        <p:spPr>
          <a:xfrm>
            <a:off x="1295400" y="1514202"/>
            <a:ext cx="6640989"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Who am 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0946606" y="1472803"/>
            <a:ext cx="7341394" cy="7341394"/>
          </a:xfrm>
          <a:prstGeom prst="rect">
            <a:avLst/>
          </a:prstGeom>
        </p:spPr>
      </p:pic>
      <p:sp>
        <p:nvSpPr>
          <p:cNvPr id="3" name="TextBox 3"/>
          <p:cNvSpPr txBox="1"/>
          <p:nvPr/>
        </p:nvSpPr>
        <p:spPr>
          <a:xfrm>
            <a:off x="1028700" y="1019175"/>
            <a:ext cx="9772658"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Discussion groups</a:t>
            </a:r>
          </a:p>
        </p:txBody>
      </p:sp>
      <p:sp>
        <p:nvSpPr>
          <p:cNvPr id="4" name="TextBox 4"/>
          <p:cNvSpPr txBox="1"/>
          <p:nvPr/>
        </p:nvSpPr>
        <p:spPr>
          <a:xfrm>
            <a:off x="1028700" y="3383112"/>
            <a:ext cx="9772658" cy="48863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How far are you along with implementing statutory RSHE?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70272" y="0"/>
            <a:ext cx="12340544" cy="10473794"/>
          </a:xfrm>
          <a:prstGeom prst="rect">
            <a:avLst/>
          </a:prstGeom>
        </p:spPr>
      </p:pic>
      <p:sp>
        <p:nvSpPr>
          <p:cNvPr id="3" name="TextBox 3"/>
          <p:cNvSpPr txBox="1"/>
          <p:nvPr/>
        </p:nvSpPr>
        <p:spPr>
          <a:xfrm>
            <a:off x="7864775" y="1019175"/>
            <a:ext cx="8438493"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Don't panic!</a:t>
            </a:r>
          </a:p>
        </p:txBody>
      </p:sp>
      <p:sp>
        <p:nvSpPr>
          <p:cNvPr id="4" name="TextBox 4"/>
          <p:cNvSpPr txBox="1"/>
          <p:nvPr/>
        </p:nvSpPr>
        <p:spPr>
          <a:xfrm>
            <a:off x="7657252" y="2540917"/>
            <a:ext cx="8438493" cy="639127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272727"/>
                </a:solidFill>
                <a:latin typeface="Open Sauce Light"/>
              </a:rPr>
              <a:t>Covid has bought us some time</a:t>
            </a:r>
          </a:p>
          <a:p>
            <a:pPr marL="647700" lvl="1" indent="-323850">
              <a:lnSpc>
                <a:spcPts val="4200"/>
              </a:lnSpc>
              <a:buFont typeface="Arial"/>
              <a:buChar char="•"/>
            </a:pPr>
            <a:r>
              <a:rPr lang="en-US" sz="3000" dirty="0">
                <a:solidFill>
                  <a:srgbClr val="272727"/>
                </a:solidFill>
                <a:latin typeface="Open Sauce Light"/>
              </a:rPr>
              <a:t>Get a plan in place (more on this later)</a:t>
            </a:r>
          </a:p>
          <a:p>
            <a:pPr marL="647700" lvl="1" indent="-323850">
              <a:lnSpc>
                <a:spcPts val="4200"/>
              </a:lnSpc>
              <a:buFont typeface="Arial"/>
              <a:buChar char="•"/>
            </a:pPr>
            <a:r>
              <a:rPr lang="en-US" sz="3000" dirty="0">
                <a:solidFill>
                  <a:srgbClr val="272727"/>
                </a:solidFill>
                <a:latin typeface="Open Sauce Light"/>
              </a:rPr>
              <a:t>Three priorities:</a:t>
            </a:r>
          </a:p>
          <a:p>
            <a:pPr marL="1295400" lvl="2" indent="-431800">
              <a:lnSpc>
                <a:spcPts val="4200"/>
              </a:lnSpc>
              <a:buFont typeface="Arial"/>
              <a:buChar char="⚬"/>
            </a:pPr>
            <a:r>
              <a:rPr lang="en-US" sz="3000" dirty="0">
                <a:solidFill>
                  <a:srgbClr val="272727"/>
                </a:solidFill>
                <a:latin typeface="Open Sauce Light"/>
              </a:rPr>
              <a:t>Curriculum offer -spiral and progressive</a:t>
            </a:r>
          </a:p>
          <a:p>
            <a:pPr marL="1295400" lvl="2" indent="-431800">
              <a:lnSpc>
                <a:spcPts val="4200"/>
              </a:lnSpc>
              <a:buFont typeface="Arial"/>
              <a:buChar char="⚬"/>
            </a:pPr>
            <a:r>
              <a:rPr lang="en-US" sz="3000" dirty="0">
                <a:solidFill>
                  <a:srgbClr val="272727"/>
                </a:solidFill>
                <a:latin typeface="Open Sauce Light"/>
              </a:rPr>
              <a:t>Parental consultation</a:t>
            </a:r>
          </a:p>
          <a:p>
            <a:pPr marL="1295400" lvl="2" indent="-431800">
              <a:lnSpc>
                <a:spcPts val="4200"/>
              </a:lnSpc>
              <a:buFont typeface="Arial"/>
              <a:buChar char="⚬"/>
            </a:pPr>
            <a:r>
              <a:rPr lang="en-US" sz="3000" dirty="0">
                <a:solidFill>
                  <a:srgbClr val="272727"/>
                </a:solidFill>
                <a:latin typeface="Open Sauce Light"/>
              </a:rPr>
              <a:t>Policy update</a:t>
            </a:r>
          </a:p>
          <a:p>
            <a:pPr marL="647700" lvl="1" indent="-323850">
              <a:lnSpc>
                <a:spcPts val="4200"/>
              </a:lnSpc>
              <a:buFont typeface="Arial"/>
              <a:buChar char="•"/>
            </a:pPr>
            <a:r>
              <a:rPr lang="en-US" sz="3000" dirty="0">
                <a:solidFill>
                  <a:srgbClr val="272727"/>
                </a:solidFill>
                <a:latin typeface="Open Sauce Light"/>
              </a:rPr>
              <a:t>Think about your own wellbeing</a:t>
            </a:r>
          </a:p>
          <a:p>
            <a:pPr marL="1295400" lvl="2" indent="-431800">
              <a:lnSpc>
                <a:spcPts val="4200"/>
              </a:lnSpc>
              <a:buFont typeface="Arial"/>
              <a:buChar char="⚬"/>
            </a:pPr>
            <a:r>
              <a:rPr lang="en-US" sz="3000" dirty="0">
                <a:solidFill>
                  <a:srgbClr val="272727"/>
                </a:solidFill>
                <a:latin typeface="Open Sauce Light"/>
              </a:rPr>
              <a:t>Your role is higher profile</a:t>
            </a:r>
          </a:p>
          <a:p>
            <a:pPr marL="1295400" lvl="2" indent="-431800">
              <a:lnSpc>
                <a:spcPts val="4200"/>
              </a:lnSpc>
              <a:buFont typeface="Arial"/>
              <a:buChar char="⚬"/>
            </a:pPr>
            <a:r>
              <a:rPr lang="en-US" sz="3000" dirty="0">
                <a:solidFill>
                  <a:srgbClr val="272727"/>
                </a:solidFill>
                <a:latin typeface="Open Sauce Light"/>
              </a:rPr>
              <a:t>You can't do everything at once</a:t>
            </a:r>
          </a:p>
          <a:p>
            <a:pPr marL="1295400" lvl="2" indent="-431800" algn="l">
              <a:lnSpc>
                <a:spcPts val="4200"/>
              </a:lnSpc>
              <a:buFont typeface="Arial"/>
              <a:buChar char="⚬"/>
            </a:pPr>
            <a:r>
              <a:rPr lang="en-US" sz="3000" dirty="0">
                <a:solidFill>
                  <a:srgbClr val="272727"/>
                </a:solidFill>
                <a:latin typeface="Open Sauce Light"/>
              </a:rPr>
              <a:t>Ofsted will make judgements on your plan as well as what's happening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68494" y="1028700"/>
            <a:ext cx="12390866" cy="8229600"/>
          </a:xfrm>
          <a:prstGeom prst="rect">
            <a:avLst/>
          </a:prstGeom>
        </p:spPr>
      </p:pic>
      <p:sp>
        <p:nvSpPr>
          <p:cNvPr id="3" name="TextBox 3"/>
          <p:cNvSpPr txBox="1"/>
          <p:nvPr/>
        </p:nvSpPr>
        <p:spPr>
          <a:xfrm>
            <a:off x="524715" y="914400"/>
            <a:ext cx="4582749" cy="1953260"/>
          </a:xfrm>
          <a:prstGeom prst="rect">
            <a:avLst/>
          </a:prstGeom>
        </p:spPr>
        <p:txBody>
          <a:bodyPr lIns="0" tIns="0" rIns="0" bIns="0" rtlCol="0" anchor="t">
            <a:spAutoFit/>
          </a:bodyPr>
          <a:lstStyle/>
          <a:p>
            <a:pPr marL="0" lvl="0" indent="0" algn="l">
              <a:lnSpc>
                <a:spcPts val="7839"/>
              </a:lnSpc>
              <a:spcBef>
                <a:spcPct val="0"/>
              </a:spcBef>
            </a:pPr>
            <a:r>
              <a:rPr lang="en-US" sz="5599" dirty="0">
                <a:solidFill>
                  <a:srgbClr val="FFFFFF"/>
                </a:solidFill>
                <a:latin typeface="Open Sauce Light Bold"/>
              </a:rPr>
              <a:t>Parental consultation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5241" y="636834"/>
            <a:ext cx="7264601" cy="48863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Effective parental consultation is vital to:</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417103" y="7848600"/>
            <a:ext cx="2438400" cy="2438400"/>
          </a:xfrm>
          <a:prstGeom prst="rect">
            <a:avLst/>
          </a:prstGeom>
        </p:spPr>
      </p:pic>
      <p:sp>
        <p:nvSpPr>
          <p:cNvPr id="4" name="TextBox 4"/>
          <p:cNvSpPr txBox="1"/>
          <p:nvPr/>
        </p:nvSpPr>
        <p:spPr>
          <a:xfrm>
            <a:off x="8402845" y="442524"/>
            <a:ext cx="9163203" cy="5080635"/>
          </a:xfrm>
          <a:prstGeom prst="rect">
            <a:avLst/>
          </a:prstGeom>
        </p:spPr>
        <p:txBody>
          <a:bodyPr lIns="0" tIns="0" rIns="0" bIns="0" rtlCol="0" anchor="t">
            <a:spAutoFit/>
          </a:bodyPr>
          <a:lstStyle/>
          <a:p>
            <a:pPr marL="777240" lvl="1" indent="-388620">
              <a:lnSpc>
                <a:spcPts val="5040"/>
              </a:lnSpc>
              <a:buFont typeface="Arial"/>
              <a:buChar char="•"/>
            </a:pPr>
            <a:r>
              <a:rPr lang="en-US" sz="3600" dirty="0">
                <a:solidFill>
                  <a:srgbClr val="000000"/>
                </a:solidFill>
                <a:latin typeface="Open Sauce Light"/>
              </a:rPr>
              <a:t>Set out the school’s legal obligations</a:t>
            </a:r>
          </a:p>
          <a:p>
            <a:pPr marL="777240" lvl="1" indent="-388620">
              <a:lnSpc>
                <a:spcPts val="5040"/>
              </a:lnSpc>
              <a:buFont typeface="Arial"/>
              <a:buChar char="•"/>
            </a:pPr>
            <a:r>
              <a:rPr lang="en-US" sz="3600" dirty="0">
                <a:solidFill>
                  <a:srgbClr val="000000"/>
                </a:solidFill>
                <a:latin typeface="Open Sauce Light"/>
              </a:rPr>
              <a:t>Set out the school’s position on what it considers to be Sex Education outside of Science / RSHE</a:t>
            </a:r>
          </a:p>
          <a:p>
            <a:pPr marL="777240" lvl="1" indent="-388620">
              <a:lnSpc>
                <a:spcPts val="5040"/>
              </a:lnSpc>
              <a:buFont typeface="Arial"/>
              <a:buChar char="•"/>
            </a:pPr>
            <a:r>
              <a:rPr lang="en-US" sz="3600" dirty="0">
                <a:solidFill>
                  <a:srgbClr val="000000"/>
                </a:solidFill>
                <a:latin typeface="Open Sauce Light"/>
              </a:rPr>
              <a:t>Share the parental right to withdraw</a:t>
            </a:r>
          </a:p>
          <a:p>
            <a:pPr marL="777240" lvl="1" indent="-388620">
              <a:lnSpc>
                <a:spcPts val="5040"/>
              </a:lnSpc>
              <a:buFont typeface="Arial"/>
              <a:buChar char="•"/>
            </a:pPr>
            <a:r>
              <a:rPr lang="en-US" sz="3600" dirty="0">
                <a:solidFill>
                  <a:srgbClr val="000000"/>
                </a:solidFill>
                <a:latin typeface="Open Sauce Light"/>
              </a:rPr>
              <a:t>Dispel any mis-information</a:t>
            </a:r>
          </a:p>
          <a:p>
            <a:pPr marL="777240" lvl="1" indent="-388620">
              <a:lnSpc>
                <a:spcPts val="5040"/>
              </a:lnSpc>
              <a:buFont typeface="Arial"/>
              <a:buChar char="•"/>
            </a:pPr>
            <a:r>
              <a:rPr lang="en-US" sz="3600" dirty="0">
                <a:solidFill>
                  <a:srgbClr val="000000"/>
                </a:solidFill>
                <a:latin typeface="Open Sauce Light"/>
              </a:rPr>
              <a:t>To let them know what will be taught and when</a:t>
            </a:r>
          </a:p>
        </p:txBody>
      </p:sp>
      <p:sp>
        <p:nvSpPr>
          <p:cNvPr id="5" name="TextBox 5"/>
          <p:cNvSpPr txBox="1"/>
          <p:nvPr/>
        </p:nvSpPr>
        <p:spPr>
          <a:xfrm>
            <a:off x="4693650" y="6505575"/>
            <a:ext cx="13257799" cy="2752725"/>
          </a:xfrm>
          <a:prstGeom prst="rect">
            <a:avLst/>
          </a:prstGeom>
        </p:spPr>
        <p:txBody>
          <a:bodyPr lIns="0" tIns="0" rIns="0" bIns="0" rtlCol="0" anchor="t">
            <a:spAutoFit/>
          </a:bodyPr>
          <a:lstStyle/>
          <a:p>
            <a:pPr marL="0" lvl="0" indent="0">
              <a:lnSpc>
                <a:spcPts val="7200"/>
              </a:lnSpc>
            </a:pPr>
            <a:r>
              <a:rPr lang="en-US" sz="6000" dirty="0">
                <a:solidFill>
                  <a:srgbClr val="008D36"/>
                </a:solidFill>
                <a:latin typeface="Open Sauce"/>
              </a:rPr>
              <a:t>Being proactive about this is a better approach that trying to go 'under the radar'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B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844497" y="1028700"/>
            <a:ext cx="10991119" cy="8229600"/>
          </a:xfrm>
          <a:prstGeom prst="rect">
            <a:avLst/>
          </a:prstGeom>
        </p:spPr>
      </p:pic>
      <p:sp>
        <p:nvSpPr>
          <p:cNvPr id="3" name="TextBox 3"/>
          <p:cNvSpPr txBox="1"/>
          <p:nvPr/>
        </p:nvSpPr>
        <p:spPr>
          <a:xfrm>
            <a:off x="1028700" y="765071"/>
            <a:ext cx="7562772" cy="7324725"/>
          </a:xfrm>
          <a:prstGeom prst="rect">
            <a:avLst/>
          </a:prstGeom>
        </p:spPr>
        <p:txBody>
          <a:bodyPr lIns="0" tIns="0" rIns="0" bIns="0" rtlCol="0" anchor="t">
            <a:spAutoFit/>
          </a:bodyPr>
          <a:lstStyle/>
          <a:p>
            <a:pPr>
              <a:lnSpc>
                <a:spcPts val="9600"/>
              </a:lnSpc>
            </a:pPr>
            <a:r>
              <a:rPr lang="en-US" sz="8000" dirty="0">
                <a:solidFill>
                  <a:srgbClr val="272727"/>
                </a:solidFill>
                <a:latin typeface="Open Sauce"/>
              </a:rPr>
              <a:t>2 real case studies for you to discuss...</a:t>
            </a:r>
          </a:p>
          <a:p>
            <a:pPr>
              <a:lnSpc>
                <a:spcPts val="9600"/>
              </a:lnSpc>
            </a:pPr>
            <a:endParaRPr lang="en-US" sz="8000" dirty="0">
              <a:solidFill>
                <a:srgbClr val="272727"/>
              </a:solidFill>
              <a:latin typeface="Open Sauce"/>
            </a:endParaRPr>
          </a:p>
          <a:p>
            <a:pPr marL="0" lvl="0" indent="0">
              <a:lnSpc>
                <a:spcPts val="9600"/>
              </a:lnSpc>
            </a:pPr>
            <a:r>
              <a:rPr lang="en-US" sz="8000" dirty="0">
                <a:solidFill>
                  <a:srgbClr val="272727"/>
                </a:solidFill>
                <a:latin typeface="Open Sauce"/>
              </a:rPr>
              <a:t>What would you 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0" y="0"/>
            <a:ext cx="10287000" cy="10287000"/>
          </a:xfrm>
          <a:prstGeom prst="rect">
            <a:avLst/>
          </a:prstGeom>
        </p:spPr>
      </p:pic>
      <p:sp>
        <p:nvSpPr>
          <p:cNvPr id="3" name="TextBox 3"/>
          <p:cNvSpPr txBox="1"/>
          <p:nvPr/>
        </p:nvSpPr>
        <p:spPr>
          <a:xfrm>
            <a:off x="0" y="2462111"/>
            <a:ext cx="5116989" cy="2447925"/>
          </a:xfrm>
          <a:prstGeom prst="rect">
            <a:avLst/>
          </a:prstGeom>
        </p:spPr>
        <p:txBody>
          <a:bodyPr lIns="0" tIns="0" rIns="0" bIns="0" rtlCol="0" anchor="t">
            <a:spAutoFit/>
          </a:bodyPr>
          <a:lstStyle/>
          <a:p>
            <a:pPr marL="0" lvl="0" indent="0" algn="ctr">
              <a:lnSpc>
                <a:spcPts val="9600"/>
              </a:lnSpc>
            </a:pPr>
            <a:r>
              <a:rPr lang="en-US" sz="8000" dirty="0">
                <a:solidFill>
                  <a:srgbClr val="000000"/>
                </a:solidFill>
                <a:latin typeface="Open Sauce"/>
              </a:rPr>
              <a:t>Case Study 1</a:t>
            </a:r>
          </a:p>
        </p:txBody>
      </p:sp>
      <p:sp>
        <p:nvSpPr>
          <p:cNvPr id="4" name="TextBox 4"/>
          <p:cNvSpPr txBox="1"/>
          <p:nvPr/>
        </p:nvSpPr>
        <p:spPr>
          <a:xfrm>
            <a:off x="9465583" y="676275"/>
            <a:ext cx="8377724" cy="8924925"/>
          </a:xfrm>
          <a:prstGeom prst="rect">
            <a:avLst/>
          </a:prstGeom>
        </p:spPr>
        <p:txBody>
          <a:bodyPr lIns="0" tIns="0" rIns="0" bIns="0" rtlCol="0" anchor="t">
            <a:spAutoFit/>
          </a:bodyPr>
          <a:lstStyle/>
          <a:p>
            <a:pPr marL="885191" lvl="1" indent="-442595">
              <a:lnSpc>
                <a:spcPts val="4920"/>
              </a:lnSpc>
              <a:buFont typeface="Arial"/>
              <a:buChar char="•"/>
            </a:pPr>
            <a:r>
              <a:rPr lang="en-US" sz="4100" dirty="0">
                <a:solidFill>
                  <a:srgbClr val="FFFFFF"/>
                </a:solidFill>
                <a:latin typeface="Open Sauce"/>
              </a:rPr>
              <a:t>Highly religious parent</a:t>
            </a:r>
          </a:p>
          <a:p>
            <a:pPr>
              <a:lnSpc>
                <a:spcPts val="4920"/>
              </a:lnSpc>
            </a:pPr>
            <a:endParaRPr lang="en-US" sz="4100" dirty="0">
              <a:solidFill>
                <a:srgbClr val="FFFFFF"/>
              </a:solidFill>
              <a:latin typeface="Open Sauce"/>
            </a:endParaRPr>
          </a:p>
          <a:p>
            <a:pPr marL="842010" lvl="1" indent="-421005">
              <a:lnSpc>
                <a:spcPts val="4680"/>
              </a:lnSpc>
              <a:buFont typeface="Arial"/>
              <a:buChar char="•"/>
            </a:pPr>
            <a:r>
              <a:rPr lang="en-US" sz="3900" dirty="0">
                <a:solidFill>
                  <a:srgbClr val="FFFFFF"/>
                </a:solidFill>
                <a:latin typeface="Open Sauce"/>
              </a:rPr>
              <a:t>Starts a campaign following a lesson in Year 2 where her daughter learnt about different types of family including children with same sex parents</a:t>
            </a:r>
          </a:p>
          <a:p>
            <a:pPr>
              <a:lnSpc>
                <a:spcPts val="4679"/>
              </a:lnSpc>
            </a:pPr>
            <a:endParaRPr lang="en-US" sz="3900" dirty="0">
              <a:solidFill>
                <a:srgbClr val="FFFFFF"/>
              </a:solidFill>
              <a:latin typeface="Open Sauce"/>
            </a:endParaRPr>
          </a:p>
          <a:p>
            <a:pPr marL="842010" lvl="1" indent="-421005">
              <a:lnSpc>
                <a:spcPts val="4680"/>
              </a:lnSpc>
              <a:buFont typeface="Arial"/>
              <a:buChar char="•"/>
            </a:pPr>
            <a:r>
              <a:rPr lang="en-US" sz="3899" dirty="0">
                <a:solidFill>
                  <a:srgbClr val="FFFFFF"/>
                </a:solidFill>
                <a:latin typeface="Open Sauce"/>
              </a:rPr>
              <a:t>She is now leafleting the other parents to organise a campaign group</a:t>
            </a:r>
          </a:p>
          <a:p>
            <a:pPr>
              <a:lnSpc>
                <a:spcPts val="4679"/>
              </a:lnSpc>
            </a:pPr>
            <a:endParaRPr lang="en-US" sz="3899" dirty="0">
              <a:solidFill>
                <a:srgbClr val="FFFFFF"/>
              </a:solidFill>
              <a:latin typeface="Open Sauce"/>
            </a:endParaRPr>
          </a:p>
          <a:p>
            <a:pPr marL="842010" lvl="1" indent="-421005">
              <a:lnSpc>
                <a:spcPts val="4680"/>
              </a:lnSpc>
              <a:buFont typeface="Arial"/>
              <a:buChar char="•"/>
            </a:pPr>
            <a:r>
              <a:rPr lang="en-US" sz="3899" dirty="0">
                <a:solidFill>
                  <a:srgbClr val="FFFFFF"/>
                </a:solidFill>
                <a:latin typeface="Open Sauce"/>
              </a:rPr>
              <a:t>She is taking up an inordinate amount of the subject lead's </a:t>
            </a:r>
          </a:p>
          <a:p>
            <a:pPr>
              <a:lnSpc>
                <a:spcPts val="4680"/>
              </a:lnSpc>
            </a:pPr>
            <a:r>
              <a:rPr lang="en-US" sz="3900" dirty="0">
                <a:solidFill>
                  <a:srgbClr val="FFFFFF"/>
                </a:solidFill>
                <a:latin typeface="Open Sauce"/>
              </a:rPr>
              <a:t>      </a:t>
            </a:r>
            <a:r>
              <a:rPr lang="en-US" sz="3899" dirty="0">
                <a:solidFill>
                  <a:srgbClr val="FFFFFF"/>
                </a:solidFill>
                <a:latin typeface="Open Sauce"/>
              </a:rPr>
              <a:t>and SLT's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0" y="0"/>
            <a:ext cx="10287000" cy="10287000"/>
          </a:xfrm>
          <a:prstGeom prst="rect">
            <a:avLst/>
          </a:prstGeom>
        </p:spPr>
      </p:pic>
      <p:sp>
        <p:nvSpPr>
          <p:cNvPr id="3" name="TextBox 3"/>
          <p:cNvSpPr txBox="1"/>
          <p:nvPr/>
        </p:nvSpPr>
        <p:spPr>
          <a:xfrm>
            <a:off x="0" y="2462111"/>
            <a:ext cx="5116989" cy="2447925"/>
          </a:xfrm>
          <a:prstGeom prst="rect">
            <a:avLst/>
          </a:prstGeom>
        </p:spPr>
        <p:txBody>
          <a:bodyPr lIns="0" tIns="0" rIns="0" bIns="0" rtlCol="0" anchor="t">
            <a:spAutoFit/>
          </a:bodyPr>
          <a:lstStyle/>
          <a:p>
            <a:pPr marL="0" lvl="0" indent="0" algn="ctr">
              <a:lnSpc>
                <a:spcPts val="9600"/>
              </a:lnSpc>
            </a:pPr>
            <a:r>
              <a:rPr lang="en-US" sz="8000" dirty="0">
                <a:solidFill>
                  <a:srgbClr val="FFFFFF"/>
                </a:solidFill>
                <a:latin typeface="Open Sauce"/>
              </a:rPr>
              <a:t>Case Study 2</a:t>
            </a:r>
          </a:p>
        </p:txBody>
      </p:sp>
      <p:sp>
        <p:nvSpPr>
          <p:cNvPr id="4" name="TextBox 4"/>
          <p:cNvSpPr txBox="1"/>
          <p:nvPr/>
        </p:nvSpPr>
        <p:spPr>
          <a:xfrm>
            <a:off x="9465583" y="647700"/>
            <a:ext cx="8377724" cy="9107814"/>
          </a:xfrm>
          <a:prstGeom prst="rect">
            <a:avLst/>
          </a:prstGeom>
        </p:spPr>
        <p:txBody>
          <a:bodyPr lIns="0" tIns="0" rIns="0" bIns="0" rtlCol="0" anchor="t">
            <a:spAutoFit/>
          </a:bodyPr>
          <a:lstStyle/>
          <a:p>
            <a:pPr marL="885191" lvl="1" indent="-442595">
              <a:lnSpc>
                <a:spcPts val="4920"/>
              </a:lnSpc>
              <a:buFont typeface="Arial"/>
              <a:buChar char="•"/>
            </a:pPr>
            <a:r>
              <a:rPr lang="en-US" sz="4100" dirty="0">
                <a:solidFill>
                  <a:srgbClr val="FFFFFF"/>
                </a:solidFill>
                <a:latin typeface="Open Sauce"/>
              </a:rPr>
              <a:t>School has a high proportion of children from different cultural backgrounds</a:t>
            </a:r>
          </a:p>
          <a:p>
            <a:pPr>
              <a:lnSpc>
                <a:spcPts val="4920"/>
              </a:lnSpc>
            </a:pPr>
            <a:endParaRPr lang="en-US" sz="4100" dirty="0">
              <a:solidFill>
                <a:srgbClr val="FFFFFF"/>
              </a:solidFill>
              <a:latin typeface="Open Sauce"/>
            </a:endParaRPr>
          </a:p>
          <a:p>
            <a:pPr marL="842010" lvl="1" indent="-421005">
              <a:lnSpc>
                <a:spcPts val="4680"/>
              </a:lnSpc>
              <a:buFont typeface="Arial"/>
              <a:buChar char="•"/>
            </a:pPr>
            <a:r>
              <a:rPr lang="en-US" sz="4100" dirty="0">
                <a:solidFill>
                  <a:srgbClr val="FFFFFF"/>
                </a:solidFill>
                <a:latin typeface="Open Sauce"/>
              </a:rPr>
              <a:t>Governors set up a working party of parents and carers to write the curriculum and RSE policy with the subject lead</a:t>
            </a:r>
          </a:p>
          <a:p>
            <a:pPr>
              <a:lnSpc>
                <a:spcPts val="4679"/>
              </a:lnSpc>
            </a:pPr>
            <a:endParaRPr lang="en-US" sz="4100" dirty="0">
              <a:solidFill>
                <a:srgbClr val="FFFFFF"/>
              </a:solidFill>
              <a:latin typeface="Open Sauce"/>
            </a:endParaRPr>
          </a:p>
          <a:p>
            <a:pPr marL="842010" lvl="1" indent="-421005">
              <a:lnSpc>
                <a:spcPts val="4680"/>
              </a:lnSpc>
              <a:buFont typeface="Arial"/>
              <a:buChar char="•"/>
            </a:pPr>
            <a:r>
              <a:rPr lang="en-US" sz="3899" dirty="0">
                <a:solidFill>
                  <a:srgbClr val="FFFFFF"/>
                </a:solidFill>
                <a:latin typeface="Open Sauce"/>
              </a:rPr>
              <a:t>Parents are vetoing certain topics as they feel they're inappropriate e.g. naming body parts in KS1, puberty in KS2, sex education</a:t>
            </a:r>
          </a:p>
          <a:p>
            <a:pPr>
              <a:lnSpc>
                <a:spcPts val="4680"/>
              </a:lnSpc>
            </a:pPr>
            <a:endParaRPr lang="en-US" sz="3899" dirty="0">
              <a:solidFill>
                <a:srgbClr val="FFFFFF"/>
              </a:solidFill>
              <a:latin typeface="Open Sau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65422" y="1325162"/>
            <a:ext cx="4746229" cy="6647238"/>
          </a:xfrm>
          <a:prstGeom prst="rect">
            <a:avLst/>
          </a:prstGeom>
        </p:spPr>
      </p:pic>
      <p:sp>
        <p:nvSpPr>
          <p:cNvPr id="3" name="TextBox 3"/>
          <p:cNvSpPr txBox="1"/>
          <p:nvPr/>
        </p:nvSpPr>
        <p:spPr>
          <a:xfrm>
            <a:off x="5626698" y="952500"/>
            <a:ext cx="12077295" cy="8126730"/>
          </a:xfrm>
          <a:prstGeom prst="rect">
            <a:avLst/>
          </a:prstGeom>
        </p:spPr>
        <p:txBody>
          <a:bodyPr lIns="0" tIns="0" rIns="0" bIns="0" rtlCol="0" anchor="t">
            <a:spAutoFit/>
          </a:bodyPr>
          <a:lstStyle/>
          <a:p>
            <a:pPr marL="712470" lvl="1" indent="-356235">
              <a:lnSpc>
                <a:spcPts val="4620"/>
              </a:lnSpc>
              <a:buFont typeface="Arial"/>
              <a:buChar char="•"/>
            </a:pPr>
            <a:r>
              <a:rPr lang="en-US" sz="3300" dirty="0">
                <a:solidFill>
                  <a:srgbClr val="000000"/>
                </a:solidFill>
                <a:latin typeface="Open Sauce Light"/>
              </a:rPr>
              <a:t>Consultation is not about giving parents the right to shape the curriculum- instead it is about giving information and listening to views and concerns.</a:t>
            </a:r>
          </a:p>
          <a:p>
            <a:pPr marL="712470" lvl="1" indent="-356235">
              <a:lnSpc>
                <a:spcPts val="4620"/>
              </a:lnSpc>
              <a:buFont typeface="Arial"/>
              <a:buChar char="•"/>
            </a:pPr>
            <a:r>
              <a:rPr lang="en-US" sz="3300" dirty="0">
                <a:solidFill>
                  <a:srgbClr val="000000"/>
                </a:solidFill>
                <a:latin typeface="Open Sauce Light"/>
              </a:rPr>
              <a:t>Consultation should not take up a disproportionate amount of time.</a:t>
            </a:r>
          </a:p>
          <a:p>
            <a:pPr marL="712470" lvl="1" indent="-356235">
              <a:lnSpc>
                <a:spcPts val="4620"/>
              </a:lnSpc>
              <a:buFont typeface="Arial"/>
              <a:buChar char="•"/>
            </a:pPr>
            <a:r>
              <a:rPr lang="en-US" sz="3300" dirty="0">
                <a:solidFill>
                  <a:srgbClr val="000000"/>
                </a:solidFill>
                <a:latin typeface="Open Sauce Light"/>
              </a:rPr>
              <a:t>The final decision on curriculum content rests with the school after they have considered legal obligations, the school values and parent/carer views.</a:t>
            </a:r>
          </a:p>
          <a:p>
            <a:pPr marL="712470" lvl="1" indent="-356235">
              <a:lnSpc>
                <a:spcPts val="4620"/>
              </a:lnSpc>
              <a:buFont typeface="Arial"/>
              <a:buChar char="•"/>
            </a:pPr>
            <a:r>
              <a:rPr lang="en-US" sz="3300" dirty="0">
                <a:solidFill>
                  <a:srgbClr val="000000"/>
                </a:solidFill>
                <a:latin typeface="Open Sauce Light"/>
              </a:rPr>
              <a:t>Parents cannot veto the curriculum once an appropriate consultation process has taken place.</a:t>
            </a:r>
          </a:p>
          <a:p>
            <a:pPr marL="712470" lvl="1" indent="-356235">
              <a:lnSpc>
                <a:spcPts val="4620"/>
              </a:lnSpc>
              <a:buFont typeface="Arial"/>
              <a:buChar char="•"/>
            </a:pPr>
            <a:r>
              <a:rPr lang="en-US" sz="3300" dirty="0">
                <a:solidFill>
                  <a:srgbClr val="000000"/>
                </a:solidFill>
                <a:latin typeface="Open Sauce Light"/>
              </a:rPr>
              <a:t>The Department for Education will back schools that, having engaged with parents and carefully considered their views, take reasonable decisions about their RSE Education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806986" y="3872593"/>
            <a:ext cx="3974360" cy="2650401"/>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46585" y="3872593"/>
            <a:ext cx="3994829" cy="2664052"/>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448551" y="3894213"/>
            <a:ext cx="3963647" cy="2642431"/>
          </a:xfrm>
          <a:prstGeom prst="rect">
            <a:avLst/>
          </a:prstGeom>
        </p:spPr>
      </p:pic>
      <p:sp>
        <p:nvSpPr>
          <p:cNvPr id="5" name="TextBox 5"/>
          <p:cNvSpPr txBox="1"/>
          <p:nvPr/>
        </p:nvSpPr>
        <p:spPr>
          <a:xfrm>
            <a:off x="2755095" y="421914"/>
            <a:ext cx="12777810" cy="2447925"/>
          </a:xfrm>
          <a:prstGeom prst="rect">
            <a:avLst/>
          </a:prstGeom>
        </p:spPr>
        <p:txBody>
          <a:bodyPr lIns="0" tIns="0" rIns="0" bIns="0" rtlCol="0" anchor="t">
            <a:spAutoFit/>
          </a:bodyPr>
          <a:lstStyle/>
          <a:p>
            <a:pPr marL="0" lvl="0" indent="0" algn="ctr">
              <a:lnSpc>
                <a:spcPts val="9600"/>
              </a:lnSpc>
            </a:pPr>
            <a:r>
              <a:rPr lang="en-US" sz="8000" dirty="0">
                <a:solidFill>
                  <a:srgbClr val="FFFFFF"/>
                </a:solidFill>
                <a:latin typeface="Open Sauce"/>
              </a:rPr>
              <a:t>9 key messages for a parental consultation</a:t>
            </a:r>
          </a:p>
        </p:txBody>
      </p:sp>
      <p:sp>
        <p:nvSpPr>
          <p:cNvPr id="6" name="TextBox 6"/>
          <p:cNvSpPr txBox="1"/>
          <p:nvPr/>
        </p:nvSpPr>
        <p:spPr>
          <a:xfrm>
            <a:off x="1933904" y="7165045"/>
            <a:ext cx="3847443" cy="13811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RSHE AND THE EQUALITY ACT ARE LEGALLY BINDING</a:t>
            </a:r>
          </a:p>
        </p:txBody>
      </p:sp>
      <p:sp>
        <p:nvSpPr>
          <p:cNvPr id="7" name="TextBox 7"/>
          <p:cNvSpPr txBox="1"/>
          <p:nvPr/>
        </p:nvSpPr>
        <p:spPr>
          <a:xfrm>
            <a:off x="7220279" y="7165045"/>
            <a:ext cx="3847443" cy="22955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LIFE IS VERY DIFFERENT NOW WITH DIFFERENT RISKS FOR CHILDREN</a:t>
            </a:r>
          </a:p>
        </p:txBody>
      </p:sp>
      <p:sp>
        <p:nvSpPr>
          <p:cNvPr id="8" name="TextBox 8"/>
          <p:cNvSpPr txBox="1"/>
          <p:nvPr/>
        </p:nvSpPr>
        <p:spPr>
          <a:xfrm>
            <a:off x="11528329" y="7165045"/>
            <a:ext cx="5804092" cy="22955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YOUR SCHOOL WILL BE INSPECTED AND PERSONAL DEVELOPMENT /SAFEGUARDING OF PUPILS IS A KEY COMPONENT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D71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33904" y="3317902"/>
            <a:ext cx="4044486" cy="2697166"/>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440403" y="3215232"/>
            <a:ext cx="3627318" cy="2799836"/>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500517" y="3215232"/>
            <a:ext cx="4199754" cy="2799836"/>
          </a:xfrm>
          <a:prstGeom prst="rect">
            <a:avLst/>
          </a:prstGeom>
        </p:spPr>
      </p:pic>
      <p:sp>
        <p:nvSpPr>
          <p:cNvPr id="5" name="TextBox 5"/>
          <p:cNvSpPr txBox="1"/>
          <p:nvPr/>
        </p:nvSpPr>
        <p:spPr>
          <a:xfrm>
            <a:off x="2755095" y="421914"/>
            <a:ext cx="12777810" cy="2447925"/>
          </a:xfrm>
          <a:prstGeom prst="rect">
            <a:avLst/>
          </a:prstGeom>
        </p:spPr>
        <p:txBody>
          <a:bodyPr lIns="0" tIns="0" rIns="0" bIns="0" rtlCol="0" anchor="t">
            <a:spAutoFit/>
          </a:bodyPr>
          <a:lstStyle/>
          <a:p>
            <a:pPr marL="0" lvl="0" indent="0" algn="ctr">
              <a:lnSpc>
                <a:spcPts val="9600"/>
              </a:lnSpc>
            </a:pPr>
            <a:r>
              <a:rPr lang="en-US" sz="8000" dirty="0">
                <a:solidFill>
                  <a:srgbClr val="FFFFFF"/>
                </a:solidFill>
                <a:latin typeface="Open Sauce"/>
              </a:rPr>
              <a:t>9 key messages for a parental consultation</a:t>
            </a:r>
          </a:p>
        </p:txBody>
      </p:sp>
      <p:sp>
        <p:nvSpPr>
          <p:cNvPr id="6" name="TextBox 6"/>
          <p:cNvSpPr txBox="1"/>
          <p:nvPr/>
        </p:nvSpPr>
        <p:spPr>
          <a:xfrm>
            <a:off x="1933904" y="6305305"/>
            <a:ext cx="3847443" cy="3693319"/>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THEY CAN ONLY WITHDRAW FROM LESSONS ON CONCEPTION AND CHILDBIRTH (unless you have included this in Science)</a:t>
            </a:r>
          </a:p>
        </p:txBody>
      </p:sp>
      <p:sp>
        <p:nvSpPr>
          <p:cNvPr id="7" name="TextBox 7"/>
          <p:cNvSpPr txBox="1"/>
          <p:nvPr/>
        </p:nvSpPr>
        <p:spPr>
          <a:xfrm>
            <a:off x="7220279" y="6305305"/>
            <a:ext cx="3847443" cy="13811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RSHE SITS WITHIN THE SCHOOL'S VALUES</a:t>
            </a:r>
          </a:p>
        </p:txBody>
      </p:sp>
      <p:sp>
        <p:nvSpPr>
          <p:cNvPr id="8" name="TextBox 8"/>
          <p:cNvSpPr txBox="1"/>
          <p:nvPr/>
        </p:nvSpPr>
        <p:spPr>
          <a:xfrm>
            <a:off x="11528329" y="6305305"/>
            <a:ext cx="5804092" cy="32099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THEY CAN HAVE THEIR SAY, BUT ULTIMATELY THE SCHOOL WILL DECIDE ITS APPROACH ON A BALANCE OF LEGAL DUTIES, SCHOOL VALUES AND PARENTAL VIEWS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832189" y="3457302"/>
            <a:ext cx="3022171" cy="259906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0311443" y="3664989"/>
            <a:ext cx="2421651" cy="2391380"/>
          </a:xfrm>
          <a:prstGeom prst="rect">
            <a:avLst/>
          </a:prstGeom>
        </p:spPr>
      </p:pic>
      <p:pic>
        <p:nvPicPr>
          <p:cNvPr id="4"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4134085" y="3664989"/>
            <a:ext cx="2451373" cy="2451373"/>
          </a:xfrm>
          <a:prstGeom prst="rect">
            <a:avLst/>
          </a:prstGeom>
        </p:spPr>
      </p:pic>
      <p:sp>
        <p:nvSpPr>
          <p:cNvPr id="5" name="TextBox 5"/>
          <p:cNvSpPr txBox="1"/>
          <p:nvPr/>
        </p:nvSpPr>
        <p:spPr>
          <a:xfrm>
            <a:off x="2048204" y="1249362"/>
            <a:ext cx="14191593"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Today's plan</a:t>
            </a:r>
          </a:p>
        </p:txBody>
      </p:sp>
      <p:pic>
        <p:nvPicPr>
          <p:cNvPr id="6" name="Picture 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125872" y="3672298"/>
            <a:ext cx="2169107" cy="2444064"/>
          </a:xfrm>
          <a:prstGeom prst="rect">
            <a:avLst/>
          </a:prstGeom>
        </p:spPr>
      </p:pic>
      <p:sp>
        <p:nvSpPr>
          <p:cNvPr id="7" name="TextBox 7"/>
          <p:cNvSpPr txBox="1"/>
          <p:nvPr/>
        </p:nvSpPr>
        <p:spPr>
          <a:xfrm>
            <a:off x="2048204" y="6568802"/>
            <a:ext cx="2590143" cy="9239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STATUTORY RSHE</a:t>
            </a:r>
          </a:p>
        </p:txBody>
      </p:sp>
      <p:sp>
        <p:nvSpPr>
          <p:cNvPr id="8" name="TextBox 8"/>
          <p:cNvSpPr txBox="1"/>
          <p:nvPr/>
        </p:nvSpPr>
        <p:spPr>
          <a:xfrm>
            <a:off x="5915354" y="6540227"/>
            <a:ext cx="3228646" cy="419100"/>
          </a:xfrm>
          <a:prstGeom prst="rect">
            <a:avLst/>
          </a:prstGeom>
        </p:spPr>
        <p:txBody>
          <a:bodyPr lIns="0" tIns="0" rIns="0" bIns="0" rtlCol="0" anchor="t">
            <a:spAutoFit/>
          </a:bodyPr>
          <a:lstStyle/>
          <a:p>
            <a:pPr marL="0" lvl="0" indent="0" algn="l">
              <a:lnSpc>
                <a:spcPts val="3359"/>
              </a:lnSpc>
            </a:pPr>
            <a:r>
              <a:rPr lang="en-US" sz="2799" spc="55" dirty="0">
                <a:solidFill>
                  <a:srgbClr val="272727"/>
                </a:solidFill>
                <a:latin typeface="Open Sauce Bold"/>
              </a:rPr>
              <a:t>SAFEGUARDING</a:t>
            </a:r>
          </a:p>
        </p:txBody>
      </p:sp>
      <p:sp>
        <p:nvSpPr>
          <p:cNvPr id="9" name="TextBox 9"/>
          <p:cNvSpPr txBox="1"/>
          <p:nvPr/>
        </p:nvSpPr>
        <p:spPr>
          <a:xfrm>
            <a:off x="9782504" y="6530702"/>
            <a:ext cx="3479529" cy="9239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PARENTAL CONSULTATION</a:t>
            </a:r>
          </a:p>
        </p:txBody>
      </p:sp>
      <p:sp>
        <p:nvSpPr>
          <p:cNvPr id="10" name="TextBox 10"/>
          <p:cNvSpPr txBox="1"/>
          <p:nvPr/>
        </p:nvSpPr>
        <p:spPr>
          <a:xfrm>
            <a:off x="14064701" y="6568802"/>
            <a:ext cx="2590143" cy="4667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OFSTED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94E1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64061" y="3358954"/>
            <a:ext cx="3984171" cy="26561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82421" y="3290775"/>
            <a:ext cx="2723158" cy="2724294"/>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428087" y="3318063"/>
            <a:ext cx="4004576" cy="2669717"/>
          </a:xfrm>
          <a:prstGeom prst="rect">
            <a:avLst/>
          </a:prstGeom>
        </p:spPr>
      </p:pic>
      <p:sp>
        <p:nvSpPr>
          <p:cNvPr id="5" name="TextBox 5"/>
          <p:cNvSpPr txBox="1"/>
          <p:nvPr/>
        </p:nvSpPr>
        <p:spPr>
          <a:xfrm>
            <a:off x="2755095" y="421914"/>
            <a:ext cx="12777810" cy="2447925"/>
          </a:xfrm>
          <a:prstGeom prst="rect">
            <a:avLst/>
          </a:prstGeom>
        </p:spPr>
        <p:txBody>
          <a:bodyPr lIns="0" tIns="0" rIns="0" bIns="0" rtlCol="0" anchor="t">
            <a:spAutoFit/>
          </a:bodyPr>
          <a:lstStyle/>
          <a:p>
            <a:pPr marL="0" lvl="0" indent="0" algn="ctr">
              <a:lnSpc>
                <a:spcPts val="9600"/>
              </a:lnSpc>
            </a:pPr>
            <a:r>
              <a:rPr lang="en-US" sz="8000" dirty="0">
                <a:solidFill>
                  <a:srgbClr val="FFFFFF"/>
                </a:solidFill>
                <a:latin typeface="Open Sauce"/>
              </a:rPr>
              <a:t>9 key messages for a parental consultation</a:t>
            </a:r>
          </a:p>
        </p:txBody>
      </p:sp>
      <p:sp>
        <p:nvSpPr>
          <p:cNvPr id="6" name="TextBox 6"/>
          <p:cNvSpPr txBox="1"/>
          <p:nvPr/>
        </p:nvSpPr>
        <p:spPr>
          <a:xfrm>
            <a:off x="1312959" y="6305305"/>
            <a:ext cx="5286375" cy="27527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CHILDREN NEED TO UNDERSTAND AND RESPECT THE RIGHTS OF DIFFERENT PEOPLE IN OUR COMMUNITY FOR THE GOOD OF SOCIETY</a:t>
            </a:r>
          </a:p>
        </p:txBody>
      </p:sp>
      <p:sp>
        <p:nvSpPr>
          <p:cNvPr id="7" name="TextBox 7"/>
          <p:cNvSpPr txBox="1"/>
          <p:nvPr/>
        </p:nvSpPr>
        <p:spPr>
          <a:xfrm>
            <a:off x="7220279" y="6305305"/>
            <a:ext cx="3847443" cy="13811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THIS CURRICULUM SAFEGUARDS THEIR CHILDREN</a:t>
            </a:r>
          </a:p>
        </p:txBody>
      </p:sp>
      <p:sp>
        <p:nvSpPr>
          <p:cNvPr id="8" name="TextBox 8"/>
          <p:cNvSpPr txBox="1"/>
          <p:nvPr/>
        </p:nvSpPr>
        <p:spPr>
          <a:xfrm>
            <a:off x="11528329" y="6305305"/>
            <a:ext cx="5804092" cy="2752725"/>
          </a:xfrm>
          <a:prstGeom prst="rect">
            <a:avLst/>
          </a:prstGeom>
        </p:spPr>
        <p:txBody>
          <a:bodyPr lIns="0" tIns="0" rIns="0" bIns="0" rtlCol="0" anchor="t">
            <a:spAutoFit/>
          </a:bodyPr>
          <a:lstStyle/>
          <a:p>
            <a:pPr marL="0" lvl="0" indent="0" algn="ctr">
              <a:lnSpc>
                <a:spcPts val="3600"/>
              </a:lnSpc>
            </a:pPr>
            <a:r>
              <a:rPr lang="en-US" sz="3000" spc="60" dirty="0">
                <a:solidFill>
                  <a:srgbClr val="FFFFFF"/>
                </a:solidFill>
                <a:latin typeface="Open Sauce Bold"/>
              </a:rPr>
              <a:t>IF PARENTS WANT TO SHARE AN OPPOSING VIEW WITH THER CHILDREN, THEY CAN. WE ARE NOT INDOCTRINATNING THEIR KIDS!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B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5295" y="2042990"/>
            <a:ext cx="8664662" cy="5426245"/>
          </a:xfrm>
          <a:prstGeom prst="rect">
            <a:avLst/>
          </a:prstGeom>
        </p:spPr>
      </p:pic>
      <p:sp>
        <p:nvSpPr>
          <p:cNvPr id="3" name="TextBox 3"/>
          <p:cNvSpPr txBox="1"/>
          <p:nvPr/>
        </p:nvSpPr>
        <p:spPr>
          <a:xfrm>
            <a:off x="10715808" y="4136987"/>
            <a:ext cx="6228693"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BREAK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3163550" y="6517481"/>
            <a:ext cx="3769519" cy="3769519"/>
          </a:xfrm>
          <a:prstGeom prst="rect">
            <a:avLst/>
          </a:prstGeom>
        </p:spPr>
      </p:pic>
      <p:sp>
        <p:nvSpPr>
          <p:cNvPr id="3" name="TextBox 3"/>
          <p:cNvSpPr txBox="1"/>
          <p:nvPr/>
        </p:nvSpPr>
        <p:spPr>
          <a:xfrm>
            <a:off x="1733550" y="1666875"/>
            <a:ext cx="9593739" cy="24479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Any more 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D3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368615" y="1321420"/>
            <a:ext cx="5207781" cy="7246806"/>
          </a:xfrm>
          <a:prstGeom prst="rect">
            <a:avLst/>
          </a:prstGeom>
        </p:spPr>
      </p:pic>
      <p:sp>
        <p:nvSpPr>
          <p:cNvPr id="3" name="TextBox 3"/>
          <p:cNvSpPr txBox="1"/>
          <p:nvPr/>
        </p:nvSpPr>
        <p:spPr>
          <a:xfrm>
            <a:off x="1439606" y="1169020"/>
            <a:ext cx="7704394" cy="2787650"/>
          </a:xfrm>
          <a:prstGeom prst="rect">
            <a:avLst/>
          </a:prstGeom>
        </p:spPr>
        <p:txBody>
          <a:bodyPr lIns="0" tIns="0" rIns="0" bIns="0" rtlCol="0" anchor="t">
            <a:spAutoFit/>
          </a:bodyPr>
          <a:lstStyle/>
          <a:p>
            <a:pPr marL="0" lvl="0" indent="0" algn="l">
              <a:lnSpc>
                <a:spcPts val="11199"/>
              </a:lnSpc>
              <a:spcBef>
                <a:spcPct val="0"/>
              </a:spcBef>
            </a:pPr>
            <a:r>
              <a:rPr lang="en-US" sz="7999" dirty="0">
                <a:solidFill>
                  <a:srgbClr val="FFFFFF"/>
                </a:solidFill>
                <a:latin typeface="Open Sauce Light Bold"/>
              </a:rPr>
              <a:t>PSHE and safeguarding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chool version Sexual Abuse &amp; harassment video for teachers.mp4">
            <a:hlinkClick r:id="" action="ppaction://media"/>
            <a:extLst>
              <a:ext uri="{FF2B5EF4-FFF2-40B4-BE49-F238E27FC236}">
                <a16:creationId xmlns:a16="http://schemas.microsoft.com/office/drawing/2014/main" id="{DAF16908-C644-4039-A270-61779BD670D5}"/>
              </a:ext>
            </a:extLst>
          </p:cNvPr>
          <p:cNvPicPr>
            <a:picLocks noRot="1" noChangeAspect="1"/>
          </p:cNvPicPr>
          <p:nvPr>
            <a:videoFile r:link="rId1"/>
          </p:nvPr>
        </p:nvPicPr>
        <p:blipFill>
          <a:blip r:embed="rId3"/>
          <a:stretch>
            <a:fillRect/>
          </a:stretch>
        </p:blipFill>
        <p:spPr>
          <a:xfrm>
            <a:off x="1371600" y="876300"/>
            <a:ext cx="15358533" cy="8639175"/>
          </a:xfrm>
          <a:prstGeom prst="rect">
            <a:avLst/>
          </a:prstGeom>
        </p:spPr>
      </p:pic>
    </p:spTree>
    <p:extLst>
      <p:ext uri="{BB962C8B-B14F-4D97-AF65-F5344CB8AC3E}">
        <p14:creationId xmlns:p14="http://schemas.microsoft.com/office/powerpoint/2010/main" val="19395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5377" y="1356539"/>
            <a:ext cx="8428623" cy="3133725"/>
          </a:xfrm>
          <a:prstGeom prst="rect">
            <a:avLst/>
          </a:prstGeom>
        </p:spPr>
        <p:txBody>
          <a:bodyPr lIns="0" tIns="0" rIns="0" bIns="0" rtlCol="0" anchor="t">
            <a:spAutoFit/>
          </a:bodyPr>
          <a:lstStyle/>
          <a:p>
            <a:pPr marL="0" lvl="0" indent="0">
              <a:lnSpc>
                <a:spcPts val="8280"/>
              </a:lnSpc>
            </a:pPr>
            <a:r>
              <a:rPr lang="en-US" sz="6900" dirty="0">
                <a:solidFill>
                  <a:srgbClr val="272727"/>
                </a:solidFill>
                <a:latin typeface="Open Sauce"/>
              </a:rPr>
              <a:t>What's the possible impact of this on primary schools?</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417103" y="7848600"/>
            <a:ext cx="2438400" cy="2438400"/>
          </a:xfrm>
          <a:prstGeom prst="rect">
            <a:avLst/>
          </a:prstGeom>
        </p:spPr>
      </p:pic>
      <p:sp>
        <p:nvSpPr>
          <p:cNvPr id="4" name="TextBox 4"/>
          <p:cNvSpPr txBox="1"/>
          <p:nvPr/>
        </p:nvSpPr>
        <p:spPr>
          <a:xfrm>
            <a:off x="9963807" y="1278434"/>
            <a:ext cx="7295493" cy="63569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Ofsted framework changes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Increased focus on safeguarding in inspections?</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Increased focus on age -appropriate PSHE being delivered in primary settings?</a:t>
            </a:r>
          </a:p>
          <a:p>
            <a:pPr>
              <a:lnSpc>
                <a:spcPts val="5040"/>
              </a:lnSpc>
            </a:pPr>
            <a:endParaRPr lang="en-US" sz="3600" dirty="0">
              <a:solidFill>
                <a:srgbClr val="272727"/>
              </a:solidFill>
              <a:latin typeface="Open Sauce Light"/>
            </a:endParaRPr>
          </a:p>
          <a:p>
            <a:pPr marL="0" lvl="0" indent="0" algn="l">
              <a:lnSpc>
                <a:spcPts val="5040"/>
              </a:lnSpc>
              <a:spcBef>
                <a:spcPct val="0"/>
              </a:spcBef>
            </a:pPr>
            <a:endParaRPr lang="en-US" sz="3600" dirty="0">
              <a:solidFill>
                <a:srgbClr val="272727"/>
              </a:solidFill>
              <a:latin typeface="Open Sauc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3144" y="718749"/>
            <a:ext cx="16132446" cy="1571625"/>
          </a:xfrm>
          <a:prstGeom prst="rect">
            <a:avLst/>
          </a:prstGeom>
        </p:spPr>
        <p:txBody>
          <a:bodyPr lIns="0" tIns="0" rIns="0" bIns="0" rtlCol="0" anchor="t">
            <a:spAutoFit/>
          </a:bodyPr>
          <a:lstStyle/>
          <a:p>
            <a:pPr marL="0" lvl="0" indent="0">
              <a:lnSpc>
                <a:spcPts val="6240"/>
              </a:lnSpc>
            </a:pPr>
            <a:r>
              <a:rPr lang="en-US" sz="5200" dirty="0">
                <a:solidFill>
                  <a:srgbClr val="272727"/>
                </a:solidFill>
                <a:latin typeface="Open Sauce"/>
              </a:rPr>
              <a:t>Some real safeguarding examples and why PSHE needs to be taught well...</a:t>
            </a:r>
          </a:p>
        </p:txBody>
      </p:sp>
      <p:sp>
        <p:nvSpPr>
          <p:cNvPr id="3" name="TextBox 3"/>
          <p:cNvSpPr txBox="1"/>
          <p:nvPr/>
        </p:nvSpPr>
        <p:spPr>
          <a:xfrm>
            <a:off x="673144" y="2880475"/>
            <a:ext cx="16132446" cy="1628775"/>
          </a:xfrm>
          <a:prstGeom prst="rect">
            <a:avLst/>
          </a:prstGeom>
        </p:spPr>
        <p:txBody>
          <a:bodyPr lIns="0" tIns="0" rIns="0" bIns="0" rtlCol="0" anchor="t">
            <a:spAutoFit/>
          </a:bodyPr>
          <a:lstStyle/>
          <a:p>
            <a:pPr marL="0" lvl="0" indent="0">
              <a:lnSpc>
                <a:spcPts val="4320"/>
              </a:lnSpc>
            </a:pPr>
            <a:r>
              <a:rPr lang="en-US" sz="3600" dirty="0">
                <a:solidFill>
                  <a:srgbClr val="272727"/>
                </a:solidFill>
                <a:latin typeface="Open Sauce"/>
              </a:rPr>
              <a:t>Two Y5 girls being groomed online by older men - the girls said they liked the attention and were happy to be treated like older teenagers including sending the odd nude picture.</a:t>
            </a:r>
          </a:p>
        </p:txBody>
      </p:sp>
      <p:sp>
        <p:nvSpPr>
          <p:cNvPr id="4" name="TextBox 4"/>
          <p:cNvSpPr txBox="1"/>
          <p:nvPr/>
        </p:nvSpPr>
        <p:spPr>
          <a:xfrm>
            <a:off x="673144" y="5143500"/>
            <a:ext cx="16132446" cy="1628775"/>
          </a:xfrm>
          <a:prstGeom prst="rect">
            <a:avLst/>
          </a:prstGeom>
        </p:spPr>
        <p:txBody>
          <a:bodyPr lIns="0" tIns="0" rIns="0" bIns="0" rtlCol="0" anchor="t">
            <a:spAutoFit/>
          </a:bodyPr>
          <a:lstStyle/>
          <a:p>
            <a:pPr marL="0" lvl="0" indent="0">
              <a:lnSpc>
                <a:spcPts val="4320"/>
              </a:lnSpc>
            </a:pPr>
            <a:r>
              <a:rPr lang="en-US" sz="3600" dirty="0">
                <a:solidFill>
                  <a:srgbClr val="272727"/>
                </a:solidFill>
                <a:latin typeface="Open Sauce"/>
              </a:rPr>
              <a:t>Year 3 child accessing pornography on 'dad's laptop'. Dad had forgotten to close browsers. Child told peers everything he had seen the next day in school.</a:t>
            </a:r>
          </a:p>
        </p:txBody>
      </p:sp>
      <p:sp>
        <p:nvSpPr>
          <p:cNvPr id="5" name="TextBox 5"/>
          <p:cNvSpPr txBox="1"/>
          <p:nvPr/>
        </p:nvSpPr>
        <p:spPr>
          <a:xfrm>
            <a:off x="673144" y="7410594"/>
            <a:ext cx="16132446" cy="1628775"/>
          </a:xfrm>
          <a:prstGeom prst="rect">
            <a:avLst/>
          </a:prstGeom>
        </p:spPr>
        <p:txBody>
          <a:bodyPr lIns="0" tIns="0" rIns="0" bIns="0" rtlCol="0" anchor="t">
            <a:spAutoFit/>
          </a:bodyPr>
          <a:lstStyle/>
          <a:p>
            <a:pPr marL="0" lvl="0" indent="0">
              <a:lnSpc>
                <a:spcPts val="4320"/>
              </a:lnSpc>
            </a:pPr>
            <a:r>
              <a:rPr lang="en-US" sz="3600" dirty="0">
                <a:solidFill>
                  <a:srgbClr val="272727"/>
                </a:solidFill>
                <a:latin typeface="Open Sauce"/>
              </a:rPr>
              <a:t>Year 4 child accessing advice on how to lose weight online including websites and forums by anorexics advising other anorexics on how to be 'successful' at controlling food intake.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6036504" cy="10287000"/>
          </a:xfrm>
          <a:prstGeom prst="rect">
            <a:avLst/>
          </a:prstGeom>
        </p:spPr>
      </p:pic>
      <p:sp>
        <p:nvSpPr>
          <p:cNvPr id="3" name="TextBox 3"/>
          <p:cNvSpPr txBox="1"/>
          <p:nvPr/>
        </p:nvSpPr>
        <p:spPr>
          <a:xfrm>
            <a:off x="7433610" y="1857606"/>
            <a:ext cx="3420780" cy="9239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CSE and CCE are on the increase </a:t>
            </a:r>
          </a:p>
        </p:txBody>
      </p:sp>
      <p:sp>
        <p:nvSpPr>
          <p:cNvPr id="4" name="TextBox 4"/>
          <p:cNvSpPr txBox="1"/>
          <p:nvPr/>
        </p:nvSpPr>
        <p:spPr>
          <a:xfrm>
            <a:off x="6411287" y="6054820"/>
            <a:ext cx="5465426" cy="18383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More young people are exploring sex and sexuality online as they can be 'anonymous'</a:t>
            </a:r>
          </a:p>
        </p:txBody>
      </p:sp>
      <p:sp>
        <p:nvSpPr>
          <p:cNvPr id="5" name="TextBox 5"/>
          <p:cNvSpPr txBox="1"/>
          <p:nvPr/>
        </p:nvSpPr>
        <p:spPr>
          <a:xfrm>
            <a:off x="12812639" y="6054820"/>
            <a:ext cx="4638346" cy="2752725"/>
          </a:xfrm>
          <a:prstGeom prst="rect">
            <a:avLst/>
          </a:prstGeom>
        </p:spPr>
        <p:txBody>
          <a:bodyPr lIns="0" tIns="0" rIns="0" bIns="0" rtlCol="0" anchor="t">
            <a:spAutoFit/>
          </a:bodyPr>
          <a:lstStyle/>
          <a:p>
            <a:pPr algn="ctr">
              <a:lnSpc>
                <a:spcPts val="3600"/>
              </a:lnSpc>
            </a:pPr>
            <a:r>
              <a:rPr lang="en-US" sz="3000" spc="60" dirty="0">
                <a:solidFill>
                  <a:srgbClr val="272727"/>
                </a:solidFill>
                <a:latin typeface="Open Sauce Bold"/>
              </a:rPr>
              <a:t>Proper regulation of the internet and social media</a:t>
            </a:r>
          </a:p>
          <a:p>
            <a:pPr algn="ctr">
              <a:lnSpc>
                <a:spcPts val="3600"/>
              </a:lnSpc>
            </a:pPr>
            <a:endParaRPr lang="en-US" sz="3000" spc="60" dirty="0">
              <a:solidFill>
                <a:srgbClr val="272727"/>
              </a:solidFill>
              <a:latin typeface="Open Sauce Bold"/>
            </a:endParaRPr>
          </a:p>
          <a:p>
            <a:pPr marL="0" lvl="0" indent="0" algn="ctr">
              <a:lnSpc>
                <a:spcPts val="3600"/>
              </a:lnSpc>
            </a:pPr>
            <a:r>
              <a:rPr lang="en-US" sz="3000" spc="60" dirty="0">
                <a:solidFill>
                  <a:srgbClr val="272727"/>
                </a:solidFill>
                <a:latin typeface="Open Sauce Bold"/>
              </a:rPr>
              <a:t>- is it actually possible?</a:t>
            </a:r>
          </a:p>
        </p:txBody>
      </p:sp>
      <p:sp>
        <p:nvSpPr>
          <p:cNvPr id="6" name="TextBox 6"/>
          <p:cNvSpPr txBox="1"/>
          <p:nvPr/>
        </p:nvSpPr>
        <p:spPr>
          <a:xfrm>
            <a:off x="12431047" y="1629006"/>
            <a:ext cx="5401531" cy="2752725"/>
          </a:xfrm>
          <a:prstGeom prst="rect">
            <a:avLst/>
          </a:prstGeom>
        </p:spPr>
        <p:txBody>
          <a:bodyPr lIns="0" tIns="0" rIns="0" bIns="0" rtlCol="0" anchor="t">
            <a:spAutoFit/>
          </a:bodyPr>
          <a:lstStyle/>
          <a:p>
            <a:pPr marL="0" lvl="0" indent="0" algn="ctr">
              <a:lnSpc>
                <a:spcPts val="3600"/>
              </a:lnSpc>
            </a:pPr>
            <a:r>
              <a:rPr lang="en-US" sz="3000" spc="60" dirty="0">
                <a:solidFill>
                  <a:srgbClr val="272727"/>
                </a:solidFill>
                <a:latin typeface="Open Sauce Bold"/>
              </a:rPr>
              <a:t>It's estimated over 500,000 new websites are created globally each day some of these will be risky for children and young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0087" y="0"/>
            <a:ext cx="9465564" cy="6312348"/>
          </a:xfrm>
          <a:prstGeom prst="rect">
            <a:avLst/>
          </a:prstGeom>
        </p:spPr>
      </p:pic>
      <p:sp>
        <p:nvSpPr>
          <p:cNvPr id="3" name="TextBox 3"/>
          <p:cNvSpPr txBox="1"/>
          <p:nvPr/>
        </p:nvSpPr>
        <p:spPr>
          <a:xfrm>
            <a:off x="4461166" y="431221"/>
            <a:ext cx="8428623" cy="2085975"/>
          </a:xfrm>
          <a:prstGeom prst="rect">
            <a:avLst/>
          </a:prstGeom>
        </p:spPr>
        <p:txBody>
          <a:bodyPr lIns="0" tIns="0" rIns="0" bIns="0" rtlCol="0" anchor="t">
            <a:spAutoFit/>
          </a:bodyPr>
          <a:lstStyle/>
          <a:p>
            <a:pPr marL="0" lvl="0" indent="0" algn="ctr">
              <a:lnSpc>
                <a:spcPts val="8280"/>
              </a:lnSpc>
            </a:pPr>
            <a:r>
              <a:rPr lang="en-US" sz="6900" dirty="0">
                <a:solidFill>
                  <a:srgbClr val="272727"/>
                </a:solidFill>
                <a:latin typeface="Open Sauce"/>
              </a:rPr>
              <a:t>Building back exercise</a:t>
            </a:r>
          </a:p>
        </p:txBody>
      </p:sp>
      <p:sp>
        <p:nvSpPr>
          <p:cNvPr id="4" name="TextBox 4"/>
          <p:cNvSpPr txBox="1"/>
          <p:nvPr/>
        </p:nvSpPr>
        <p:spPr>
          <a:xfrm>
            <a:off x="9331706" y="3298920"/>
            <a:ext cx="8428623" cy="1085850"/>
          </a:xfrm>
          <a:prstGeom prst="rect">
            <a:avLst/>
          </a:prstGeom>
        </p:spPr>
        <p:txBody>
          <a:bodyPr lIns="0" tIns="0" rIns="0" bIns="0" rtlCol="0" anchor="t">
            <a:spAutoFit/>
          </a:bodyPr>
          <a:lstStyle/>
          <a:p>
            <a:pPr algn="ctr">
              <a:lnSpc>
                <a:spcPts val="4320"/>
              </a:lnSpc>
            </a:pPr>
            <a:r>
              <a:rPr lang="en-US" sz="3600" dirty="0">
                <a:solidFill>
                  <a:srgbClr val="272727"/>
                </a:solidFill>
                <a:latin typeface="Open Sauce"/>
              </a:rPr>
              <a:t>Year 11 lesson </a:t>
            </a:r>
          </a:p>
          <a:p>
            <a:pPr marL="0" lvl="0" indent="0" algn="ctr">
              <a:lnSpc>
                <a:spcPts val="4320"/>
              </a:lnSpc>
            </a:pPr>
            <a:r>
              <a:rPr lang="en-US" sz="3600" dirty="0">
                <a:solidFill>
                  <a:srgbClr val="272727"/>
                </a:solidFill>
                <a:latin typeface="Open Sauce"/>
              </a:rPr>
              <a:t>on sexual abuse</a:t>
            </a:r>
          </a:p>
        </p:txBody>
      </p:sp>
      <p:pic>
        <p:nvPicPr>
          <p:cNvPr id="5" name="Picture 5"/>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677484" y="3543300"/>
            <a:ext cx="7082845" cy="6026857"/>
          </a:xfrm>
          <a:prstGeom prst="rect">
            <a:avLst/>
          </a:prstGeom>
        </p:spPr>
      </p:pic>
      <p:sp>
        <p:nvSpPr>
          <p:cNvPr id="6" name="TextBox 6"/>
          <p:cNvSpPr txBox="1"/>
          <p:nvPr/>
        </p:nvSpPr>
        <p:spPr>
          <a:xfrm>
            <a:off x="5185269" y="7851442"/>
            <a:ext cx="8428623" cy="1085850"/>
          </a:xfrm>
          <a:prstGeom prst="rect">
            <a:avLst/>
          </a:prstGeom>
        </p:spPr>
        <p:txBody>
          <a:bodyPr lIns="0" tIns="0" rIns="0" bIns="0" rtlCol="0" anchor="t">
            <a:spAutoFit/>
          </a:bodyPr>
          <a:lstStyle/>
          <a:p>
            <a:pPr algn="ctr">
              <a:lnSpc>
                <a:spcPts val="4320"/>
              </a:lnSpc>
            </a:pPr>
            <a:r>
              <a:rPr lang="en-US" sz="3600" dirty="0">
                <a:solidFill>
                  <a:srgbClr val="272727"/>
                </a:solidFill>
                <a:latin typeface="Open Sauce"/>
              </a:rPr>
              <a:t>Skills and knowledge </a:t>
            </a:r>
          </a:p>
          <a:p>
            <a:pPr marL="0" lvl="0" indent="0" algn="ctr">
              <a:lnSpc>
                <a:spcPts val="4320"/>
              </a:lnSpc>
            </a:pPr>
            <a:r>
              <a:rPr lang="en-US" sz="3600" dirty="0">
                <a:solidFill>
                  <a:srgbClr val="272727"/>
                </a:solidFill>
                <a:latin typeface="Open Sauce"/>
              </a:rPr>
              <a:t>in KS1 ?</a:t>
            </a:r>
          </a:p>
        </p:txBody>
      </p:sp>
      <p:sp>
        <p:nvSpPr>
          <p:cNvPr id="7" name="TextBox 7"/>
          <p:cNvSpPr txBox="1"/>
          <p:nvPr/>
        </p:nvSpPr>
        <p:spPr>
          <a:xfrm>
            <a:off x="6142512" y="6312348"/>
            <a:ext cx="8428623" cy="1085850"/>
          </a:xfrm>
          <a:prstGeom prst="rect">
            <a:avLst/>
          </a:prstGeom>
        </p:spPr>
        <p:txBody>
          <a:bodyPr lIns="0" tIns="0" rIns="0" bIns="0" rtlCol="0" anchor="t">
            <a:spAutoFit/>
          </a:bodyPr>
          <a:lstStyle/>
          <a:p>
            <a:pPr algn="ctr">
              <a:lnSpc>
                <a:spcPts val="4320"/>
              </a:lnSpc>
            </a:pPr>
            <a:r>
              <a:rPr lang="en-US" sz="3600" dirty="0">
                <a:solidFill>
                  <a:srgbClr val="272727"/>
                </a:solidFill>
                <a:latin typeface="Open Sauce"/>
              </a:rPr>
              <a:t>Skills and knowledge </a:t>
            </a:r>
          </a:p>
          <a:p>
            <a:pPr marL="0" lvl="0" indent="0" algn="ctr">
              <a:lnSpc>
                <a:spcPts val="4320"/>
              </a:lnSpc>
            </a:pPr>
            <a:r>
              <a:rPr lang="en-US" sz="3600" dirty="0">
                <a:solidFill>
                  <a:srgbClr val="272727"/>
                </a:solidFill>
                <a:latin typeface="Open Sauce"/>
              </a:rPr>
              <a:t>in KS2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8838" y="616819"/>
            <a:ext cx="16370325" cy="6568465"/>
          </a:xfrm>
          <a:prstGeom prst="rect">
            <a:avLst/>
          </a:prstGeom>
        </p:spPr>
        <p:txBody>
          <a:bodyPr lIns="0" tIns="0" rIns="0" bIns="0" rtlCol="0" anchor="t">
            <a:spAutoFit/>
          </a:bodyPr>
          <a:lstStyle/>
          <a:p>
            <a:pPr marL="1057917" lvl="1" indent="-528959">
              <a:lnSpc>
                <a:spcPts val="5880"/>
              </a:lnSpc>
              <a:buFont typeface="Arial"/>
              <a:buChar char="•"/>
            </a:pPr>
            <a:r>
              <a:rPr lang="en-US" sz="4900" dirty="0">
                <a:solidFill>
                  <a:srgbClr val="272727"/>
                </a:solidFill>
                <a:latin typeface="Open Sauce"/>
              </a:rPr>
              <a:t>This technique can help you and your staff understand the importance and relevance of PSHE to almost anything an inspector or anyone else might ask. </a:t>
            </a:r>
          </a:p>
          <a:p>
            <a:pPr>
              <a:lnSpc>
                <a:spcPts val="5880"/>
              </a:lnSpc>
            </a:pPr>
            <a:endParaRPr lang="en-US" sz="4900" dirty="0">
              <a:solidFill>
                <a:srgbClr val="272727"/>
              </a:solidFill>
              <a:latin typeface="Open Sauce"/>
            </a:endParaRPr>
          </a:p>
          <a:p>
            <a:pPr marL="1057915" lvl="1" indent="-528958">
              <a:lnSpc>
                <a:spcPts val="5880"/>
              </a:lnSpc>
              <a:buFont typeface="Arial"/>
              <a:buChar char="•"/>
            </a:pPr>
            <a:r>
              <a:rPr lang="en-US" sz="4900" dirty="0">
                <a:solidFill>
                  <a:srgbClr val="272727"/>
                </a:solidFill>
                <a:latin typeface="Open Sauce"/>
              </a:rPr>
              <a:t>It can also help you build a suitable progression in your own programme if you start with the KS3 PSHE Association Framework and build back.</a:t>
            </a:r>
            <a:endParaRPr lang="en-US" sz="199" dirty="0">
              <a:solidFill>
                <a:srgbClr val="272727"/>
              </a:solidFill>
              <a:latin typeface="Arimo"/>
            </a:endParaRPr>
          </a:p>
          <a:p>
            <a:pPr marL="0" lvl="0" indent="0">
              <a:lnSpc>
                <a:spcPts val="5280"/>
              </a:lnSpc>
            </a:pPr>
            <a:endParaRPr lang="en-US" sz="199" dirty="0">
              <a:solidFill>
                <a:srgbClr val="272727"/>
              </a:solidFill>
              <a:latin typeface="Arimo"/>
            </a:endParaRP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369500" y="6916175"/>
            <a:ext cx="3399195" cy="2808585"/>
          </a:xfrm>
          <a:prstGeom prst="rect">
            <a:avLst/>
          </a:prstGeom>
        </p:spPr>
      </p:pic>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3297868" y="6916175"/>
            <a:ext cx="3399195" cy="2808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sp>
        <p:nvSpPr>
          <p:cNvPr id="2" name="TextBox 2"/>
          <p:cNvSpPr txBox="1"/>
          <p:nvPr/>
        </p:nvSpPr>
        <p:spPr>
          <a:xfrm>
            <a:off x="9144000" y="3305175"/>
            <a:ext cx="7841139" cy="3667125"/>
          </a:xfrm>
          <a:prstGeom prst="rect">
            <a:avLst/>
          </a:prstGeom>
        </p:spPr>
        <p:txBody>
          <a:bodyPr lIns="0" tIns="0" rIns="0" bIns="0" rtlCol="0" anchor="t">
            <a:spAutoFit/>
          </a:bodyPr>
          <a:lstStyle/>
          <a:p>
            <a:pPr marL="0" lvl="0" indent="0" algn="ctr">
              <a:lnSpc>
                <a:spcPts val="9600"/>
              </a:lnSpc>
            </a:pPr>
            <a:r>
              <a:rPr lang="en-US" sz="8000" dirty="0">
                <a:solidFill>
                  <a:srgbClr val="FFFFFF"/>
                </a:solidFill>
                <a:latin typeface="Open Sauce"/>
              </a:rPr>
              <a:t>What is statutory RSHE?</a:t>
            </a:r>
          </a:p>
        </p:txBody>
      </p:sp>
      <p:pic>
        <p:nvPicPr>
          <p:cNvPr id="3" name="Picture 3"/>
          <p:cNvPicPr>
            <a:picLocks noChangeAspect="1"/>
          </p:cNvPicPr>
          <p:nvPr/>
        </p:nvPicPr>
        <p:blipFill>
          <a:blip r:embed="rId2"/>
          <a:srcRect/>
          <a:stretch>
            <a:fillRect/>
          </a:stretch>
        </p:blipFill>
        <p:spPr>
          <a:xfrm>
            <a:off x="1959995" y="1294003"/>
            <a:ext cx="5378952" cy="76989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l="2063" t="2147" r="2824" b="274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23614" y="905493"/>
            <a:ext cx="12777810" cy="2447925"/>
          </a:xfrm>
          <a:prstGeom prst="rect">
            <a:avLst/>
          </a:prstGeom>
        </p:spPr>
        <p:txBody>
          <a:bodyPr lIns="0" tIns="0" rIns="0" bIns="0" rtlCol="0" anchor="t">
            <a:spAutoFit/>
          </a:bodyPr>
          <a:lstStyle/>
          <a:p>
            <a:pPr marL="0" lvl="0" indent="0" algn="ctr">
              <a:lnSpc>
                <a:spcPts val="9600"/>
              </a:lnSpc>
            </a:pPr>
            <a:r>
              <a:rPr lang="en-US" sz="8000" dirty="0">
                <a:solidFill>
                  <a:srgbClr val="272727"/>
                </a:solidFill>
                <a:latin typeface="Open Sauce"/>
              </a:rPr>
              <a:t>The increased importance of pupil voice</a:t>
            </a:r>
          </a:p>
        </p:txBody>
      </p:sp>
      <p:sp>
        <p:nvSpPr>
          <p:cNvPr id="3" name="TextBox 3"/>
          <p:cNvSpPr txBox="1"/>
          <p:nvPr/>
        </p:nvSpPr>
        <p:spPr>
          <a:xfrm>
            <a:off x="1028700" y="6245688"/>
            <a:ext cx="4582237" cy="2124075"/>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272727"/>
                </a:solidFill>
                <a:latin typeface="Open Sauce Light Bold"/>
              </a:rPr>
              <a:t>How do you know your PSHE programme is relevant to your children?</a:t>
            </a:r>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6083314" y="1148732"/>
            <a:ext cx="2204686" cy="2204686"/>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812519" y="5143500"/>
            <a:ext cx="662962" cy="642471"/>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4568639" y="5143500"/>
            <a:ext cx="662962" cy="642471"/>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988338" y="5143500"/>
            <a:ext cx="662962" cy="642471"/>
          </a:xfrm>
          <a:prstGeom prst="rect">
            <a:avLst/>
          </a:prstGeom>
        </p:spPr>
      </p:pic>
      <p:sp>
        <p:nvSpPr>
          <p:cNvPr id="8" name="TextBox 8"/>
          <p:cNvSpPr txBox="1"/>
          <p:nvPr/>
        </p:nvSpPr>
        <p:spPr>
          <a:xfrm>
            <a:off x="6852881" y="6245688"/>
            <a:ext cx="4582237" cy="2124075"/>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272727"/>
                </a:solidFill>
                <a:latin typeface="Open Sauce Light Bold"/>
              </a:rPr>
              <a:t>Is it addressing and reflective of the needs of the children and the local community?</a:t>
            </a:r>
          </a:p>
        </p:txBody>
      </p:sp>
      <p:sp>
        <p:nvSpPr>
          <p:cNvPr id="9" name="TextBox 9"/>
          <p:cNvSpPr txBox="1"/>
          <p:nvPr/>
        </p:nvSpPr>
        <p:spPr>
          <a:xfrm>
            <a:off x="12940482" y="6245688"/>
            <a:ext cx="4582237" cy="1590675"/>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272727"/>
                </a:solidFill>
                <a:latin typeface="Open Sauce Light Bold"/>
              </a:rPr>
              <a:t>Do pupils have a say in what's taught in PSHE and in its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B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613207"/>
            <a:ext cx="18288000" cy="7622596"/>
          </a:xfrm>
          <a:prstGeom prst="rect">
            <a:avLst/>
          </a:prstGeom>
        </p:spPr>
      </p:pic>
      <p:sp>
        <p:nvSpPr>
          <p:cNvPr id="3" name="TextBox 3"/>
          <p:cNvSpPr txBox="1"/>
          <p:nvPr/>
        </p:nvSpPr>
        <p:spPr>
          <a:xfrm>
            <a:off x="1028700" y="781050"/>
            <a:ext cx="16657260" cy="4362450"/>
          </a:xfrm>
          <a:prstGeom prst="rect">
            <a:avLst/>
          </a:prstGeom>
        </p:spPr>
        <p:txBody>
          <a:bodyPr lIns="0" tIns="0" rIns="0" bIns="0" rtlCol="0" anchor="t">
            <a:spAutoFit/>
          </a:bodyPr>
          <a:lstStyle/>
          <a:p>
            <a:pPr>
              <a:lnSpc>
                <a:spcPts val="6480"/>
              </a:lnSpc>
            </a:pPr>
            <a:r>
              <a:rPr lang="en-US" sz="5400" dirty="0">
                <a:solidFill>
                  <a:srgbClr val="272727"/>
                </a:solidFill>
                <a:latin typeface="Open Sauce"/>
              </a:rPr>
              <a:t>“Schools should tailor their curriculum to meet the needs of their pupils.” </a:t>
            </a:r>
          </a:p>
          <a:p>
            <a:pPr>
              <a:lnSpc>
                <a:spcPts val="6480"/>
              </a:lnSpc>
            </a:pPr>
            <a:endParaRPr lang="en-US" sz="5400" dirty="0">
              <a:solidFill>
                <a:srgbClr val="272727"/>
              </a:solidFill>
              <a:latin typeface="Open Sauce"/>
            </a:endParaRPr>
          </a:p>
          <a:p>
            <a:pPr>
              <a:lnSpc>
                <a:spcPts val="4320"/>
              </a:lnSpc>
            </a:pPr>
            <a:r>
              <a:rPr lang="en-US" sz="3600" dirty="0">
                <a:solidFill>
                  <a:srgbClr val="272727"/>
                </a:solidFill>
                <a:latin typeface="Open Sauce"/>
              </a:rPr>
              <a:t>DfE 2019 Relationships Education, Relationships and Sex Education (RSE) and Health Education </a:t>
            </a:r>
          </a:p>
          <a:p>
            <a:pPr marL="0" lvl="0" indent="0">
              <a:lnSpc>
                <a:spcPts val="6480"/>
              </a:lnSpc>
            </a:pPr>
            <a:endParaRPr lang="en-US" sz="3600" dirty="0">
              <a:solidFill>
                <a:srgbClr val="272727"/>
              </a:solidFill>
              <a:latin typeface="Open Sauc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23614" y="499699"/>
            <a:ext cx="12777810" cy="1981200"/>
          </a:xfrm>
          <a:prstGeom prst="rect">
            <a:avLst/>
          </a:prstGeom>
        </p:spPr>
        <p:txBody>
          <a:bodyPr lIns="0" tIns="0" rIns="0" bIns="0" rtlCol="0" anchor="t">
            <a:spAutoFit/>
          </a:bodyPr>
          <a:lstStyle/>
          <a:p>
            <a:pPr algn="ctr">
              <a:lnSpc>
                <a:spcPts val="7800"/>
              </a:lnSpc>
            </a:pPr>
            <a:r>
              <a:rPr lang="en-US" sz="6500" dirty="0">
                <a:solidFill>
                  <a:srgbClr val="272727"/>
                </a:solidFill>
                <a:latin typeface="Open Sauce"/>
              </a:rPr>
              <a:t>Chameleon PDE Survey</a:t>
            </a:r>
          </a:p>
          <a:p>
            <a:pPr marL="0" lvl="0" indent="0" algn="ctr">
              <a:lnSpc>
                <a:spcPts val="7800"/>
              </a:lnSpc>
            </a:pPr>
            <a:r>
              <a:rPr lang="en-US" sz="6500" dirty="0">
                <a:solidFill>
                  <a:srgbClr val="272727"/>
                </a:solidFill>
                <a:latin typeface="Open Sauce"/>
              </a:rPr>
              <a:t>How Are You?</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643568" y="9030862"/>
            <a:ext cx="5000864" cy="910810"/>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28160" y="3251313"/>
            <a:ext cx="2148486" cy="1507710"/>
          </a:xfrm>
          <a:prstGeom prst="rect">
            <a:avLst/>
          </a:prstGeom>
        </p:spPr>
      </p:pic>
      <p:pic>
        <p:nvPicPr>
          <p:cNvPr id="5" name="Picture 5"/>
          <p:cNvPicPr>
            <a:picLocks noChangeAspect="1"/>
          </p:cNvPicPr>
          <p:nvPr/>
        </p:nvPicPr>
        <p:blipFill>
          <a:blip r:embed="rId4"/>
          <a:srcRect/>
          <a:stretch>
            <a:fillRect/>
          </a:stretch>
        </p:blipFill>
        <p:spPr>
          <a:xfrm>
            <a:off x="8043496" y="3251313"/>
            <a:ext cx="2201008" cy="2090405"/>
          </a:xfrm>
          <a:prstGeom prst="rect">
            <a:avLst/>
          </a:prstGeom>
        </p:spPr>
      </p:pic>
      <p:pic>
        <p:nvPicPr>
          <p:cNvPr id="6" name="Picture 6"/>
          <p:cNvPicPr>
            <a:picLocks noChangeAspect="1"/>
          </p:cNvPicPr>
          <p:nvPr/>
        </p:nvPicPr>
        <p:blipFill>
          <a:blip r:embed="rId5"/>
          <a:srcRect/>
          <a:stretch>
            <a:fillRect/>
          </a:stretch>
        </p:blipFill>
        <p:spPr>
          <a:xfrm>
            <a:off x="14109092" y="2903082"/>
            <a:ext cx="2184665" cy="2204170"/>
          </a:xfrm>
          <a:prstGeom prst="rect">
            <a:avLst/>
          </a:prstGeom>
        </p:spPr>
      </p:pic>
      <p:sp>
        <p:nvSpPr>
          <p:cNvPr id="7" name="TextBox 7"/>
          <p:cNvSpPr txBox="1"/>
          <p:nvPr/>
        </p:nvSpPr>
        <p:spPr>
          <a:xfrm>
            <a:off x="557775" y="5732289"/>
            <a:ext cx="4489256" cy="2501265"/>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Open Sauce Light"/>
              </a:rPr>
              <a:t>We’ve been doing survey work for schools and LAs for many years. We have developed our own pupil survey.</a:t>
            </a:r>
          </a:p>
          <a:p>
            <a:pPr algn="ctr">
              <a:lnSpc>
                <a:spcPts val="3359"/>
              </a:lnSpc>
              <a:spcBef>
                <a:spcPct val="0"/>
              </a:spcBef>
            </a:pPr>
            <a:endParaRPr lang="en-US" sz="2399" dirty="0">
              <a:solidFill>
                <a:srgbClr val="000000"/>
              </a:solidFill>
              <a:latin typeface="Open Sauce Light"/>
            </a:endParaRPr>
          </a:p>
          <a:p>
            <a:pPr algn="ctr">
              <a:lnSpc>
                <a:spcPts val="3359"/>
              </a:lnSpc>
              <a:spcBef>
                <a:spcPct val="0"/>
              </a:spcBef>
            </a:pPr>
            <a:r>
              <a:rPr lang="en-US" sz="2399" dirty="0">
                <a:solidFill>
                  <a:srgbClr val="000000"/>
                </a:solidFill>
                <a:latin typeface="Open Sauce Light"/>
              </a:rPr>
              <a:t>‘How Are You?’ </a:t>
            </a:r>
          </a:p>
        </p:txBody>
      </p:sp>
      <p:sp>
        <p:nvSpPr>
          <p:cNvPr id="8" name="TextBox 8"/>
          <p:cNvSpPr txBox="1"/>
          <p:nvPr/>
        </p:nvSpPr>
        <p:spPr>
          <a:xfrm>
            <a:off x="6899372" y="5732289"/>
            <a:ext cx="4489256" cy="2920365"/>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Open Sauce Light"/>
              </a:rPr>
              <a:t>The anonymous online survey gives data about pupil health and wellbeing, behaviour and attitudes, as well as the effectiveness of the setting’s teaching programme.</a:t>
            </a:r>
          </a:p>
          <a:p>
            <a:pPr algn="ctr">
              <a:lnSpc>
                <a:spcPts val="3359"/>
              </a:lnSpc>
              <a:spcBef>
                <a:spcPct val="0"/>
              </a:spcBef>
            </a:pPr>
            <a:endParaRPr lang="en-US" sz="2399" dirty="0">
              <a:solidFill>
                <a:srgbClr val="000000"/>
              </a:solidFill>
              <a:latin typeface="Open Sauce Light"/>
            </a:endParaRPr>
          </a:p>
        </p:txBody>
      </p:sp>
      <p:sp>
        <p:nvSpPr>
          <p:cNvPr id="9" name="TextBox 9"/>
          <p:cNvSpPr txBox="1"/>
          <p:nvPr/>
        </p:nvSpPr>
        <p:spPr>
          <a:xfrm>
            <a:off x="12956796" y="5732289"/>
            <a:ext cx="4489256" cy="3339465"/>
          </a:xfrm>
          <a:prstGeom prst="rect">
            <a:avLst/>
          </a:prstGeom>
        </p:spPr>
        <p:txBody>
          <a:bodyPr lIns="0" tIns="0" rIns="0" bIns="0" rtlCol="0" anchor="t">
            <a:spAutoFit/>
          </a:bodyPr>
          <a:lstStyle/>
          <a:p>
            <a:pPr algn="ctr">
              <a:lnSpc>
                <a:spcPts val="3359"/>
              </a:lnSpc>
              <a:spcBef>
                <a:spcPct val="0"/>
              </a:spcBef>
            </a:pPr>
            <a:r>
              <a:rPr lang="en-US" sz="2399" dirty="0">
                <a:solidFill>
                  <a:srgbClr val="000000"/>
                </a:solidFill>
                <a:latin typeface="Open Sauce Light"/>
              </a:rPr>
              <a:t>We do the analysis. Schools receive a headline report and their data.</a:t>
            </a:r>
          </a:p>
          <a:p>
            <a:pPr algn="ctr">
              <a:lnSpc>
                <a:spcPts val="3359"/>
              </a:lnSpc>
              <a:spcBef>
                <a:spcPct val="0"/>
              </a:spcBef>
            </a:pPr>
            <a:endParaRPr lang="en-US" sz="2399" dirty="0">
              <a:solidFill>
                <a:srgbClr val="000000"/>
              </a:solidFill>
              <a:latin typeface="Open Sauce Light"/>
            </a:endParaRPr>
          </a:p>
          <a:p>
            <a:pPr algn="ctr">
              <a:lnSpc>
                <a:spcPts val="3359"/>
              </a:lnSpc>
              <a:spcBef>
                <a:spcPct val="0"/>
              </a:spcBef>
            </a:pPr>
            <a:r>
              <a:rPr lang="en-US" sz="2399" dirty="0">
                <a:solidFill>
                  <a:srgbClr val="000000"/>
                </a:solidFill>
                <a:latin typeface="Open Sauce Light"/>
              </a:rPr>
              <a:t>There’s also an option of a feedback session to go through the data with members of relevant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sp>
        <p:nvSpPr>
          <p:cNvPr id="2" name="TextBox 2"/>
          <p:cNvSpPr txBox="1"/>
          <p:nvPr/>
        </p:nvSpPr>
        <p:spPr>
          <a:xfrm>
            <a:off x="1028700" y="738132"/>
            <a:ext cx="16230600" cy="8207375"/>
          </a:xfrm>
          <a:prstGeom prst="rect">
            <a:avLst/>
          </a:prstGeom>
        </p:spPr>
        <p:txBody>
          <a:bodyPr lIns="0" tIns="0" rIns="0" bIns="0" rtlCol="0" anchor="t">
            <a:spAutoFit/>
          </a:bodyPr>
          <a:lstStyle/>
          <a:p>
            <a:pPr algn="ctr">
              <a:lnSpc>
                <a:spcPts val="6960"/>
              </a:lnSpc>
            </a:pPr>
            <a:r>
              <a:rPr lang="en-US" sz="5800" dirty="0">
                <a:solidFill>
                  <a:srgbClr val="FFFFFF"/>
                </a:solidFill>
                <a:latin typeface="Open Sauce"/>
              </a:rPr>
              <a:t>Every school is different so we discuss survey requirements and costs on a school by school basis</a:t>
            </a:r>
          </a:p>
          <a:p>
            <a:pPr algn="ctr">
              <a:lnSpc>
                <a:spcPts val="6960"/>
              </a:lnSpc>
            </a:pPr>
            <a:endParaRPr lang="en-US" sz="5800" dirty="0">
              <a:solidFill>
                <a:srgbClr val="FFFFFF"/>
              </a:solidFill>
              <a:latin typeface="Open Sauce"/>
            </a:endParaRPr>
          </a:p>
          <a:p>
            <a:pPr algn="ctr">
              <a:lnSpc>
                <a:spcPts val="6959"/>
              </a:lnSpc>
            </a:pPr>
            <a:r>
              <a:rPr lang="en-US" sz="5800" dirty="0">
                <a:solidFill>
                  <a:srgbClr val="FFFFFF"/>
                </a:solidFill>
                <a:latin typeface="Open Sauce"/>
              </a:rPr>
              <a:t>Average cost approx £300</a:t>
            </a:r>
          </a:p>
          <a:p>
            <a:pPr algn="ctr">
              <a:lnSpc>
                <a:spcPts val="6959"/>
              </a:lnSpc>
            </a:pPr>
            <a:endParaRPr lang="en-US" sz="5800" dirty="0">
              <a:solidFill>
                <a:srgbClr val="FFFFFF"/>
              </a:solidFill>
              <a:latin typeface="Open Sauce"/>
            </a:endParaRPr>
          </a:p>
          <a:p>
            <a:pPr marL="0" lvl="0" indent="0" algn="ctr">
              <a:lnSpc>
                <a:spcPts val="5520"/>
              </a:lnSpc>
            </a:pPr>
            <a:r>
              <a:rPr lang="en-US" sz="4599" dirty="0">
                <a:solidFill>
                  <a:srgbClr val="FFFFFF"/>
                </a:solidFill>
                <a:latin typeface="Open Sauce"/>
              </a:rPr>
              <a:t>Will also be offered as a partially paid service on Gateshead Schools Health and Wellbeing Interventions and Activities Menu from September 2021 (more about this at the conference)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52550" y="1342752"/>
            <a:ext cx="8812689"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Any questions?</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5024038" y="8051738"/>
            <a:ext cx="2235262" cy="22352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B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5562600" cy="10287000"/>
          </a:xfrm>
          <a:prstGeom prst="rect">
            <a:avLst/>
          </a:prstGeom>
        </p:spPr>
      </p:pic>
      <p:sp>
        <p:nvSpPr>
          <p:cNvPr id="3" name="TextBox 3"/>
          <p:cNvSpPr txBox="1"/>
          <p:nvPr/>
        </p:nvSpPr>
        <p:spPr>
          <a:xfrm>
            <a:off x="7161987" y="2775255"/>
            <a:ext cx="10097313" cy="1111250"/>
          </a:xfrm>
          <a:prstGeom prst="rect">
            <a:avLst/>
          </a:prstGeom>
        </p:spPr>
        <p:txBody>
          <a:bodyPr lIns="0" tIns="0" rIns="0" bIns="0" rtlCol="0" anchor="t">
            <a:spAutoFit/>
          </a:bodyPr>
          <a:lstStyle/>
          <a:p>
            <a:pPr marL="0" lvl="0" indent="0">
              <a:lnSpc>
                <a:spcPts val="9100"/>
              </a:lnSpc>
              <a:spcBef>
                <a:spcPct val="0"/>
              </a:spcBef>
            </a:pPr>
            <a:r>
              <a:rPr lang="en-US" sz="6500" dirty="0">
                <a:solidFill>
                  <a:srgbClr val="272727"/>
                </a:solidFill>
                <a:latin typeface="Open Sauce"/>
              </a:rPr>
              <a:t>OFSTED READY?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sp>
        <p:nvSpPr>
          <p:cNvPr id="2" name="TextBox 2"/>
          <p:cNvSpPr txBox="1"/>
          <p:nvPr/>
        </p:nvSpPr>
        <p:spPr>
          <a:xfrm>
            <a:off x="1028700" y="571817"/>
            <a:ext cx="13901046" cy="828040"/>
          </a:xfrm>
          <a:prstGeom prst="rect">
            <a:avLst/>
          </a:prstGeom>
        </p:spPr>
        <p:txBody>
          <a:bodyPr lIns="0" tIns="0" rIns="0" bIns="0" rtlCol="0" anchor="t">
            <a:spAutoFit/>
          </a:bodyPr>
          <a:lstStyle/>
          <a:p>
            <a:pPr>
              <a:lnSpc>
                <a:spcPts val="6860"/>
              </a:lnSpc>
              <a:spcBef>
                <a:spcPct val="0"/>
              </a:spcBef>
            </a:pPr>
            <a:r>
              <a:rPr lang="en-US" sz="4900" dirty="0">
                <a:solidFill>
                  <a:srgbClr val="FFFFFF"/>
                </a:solidFill>
                <a:latin typeface="Open Sauce Light Bold"/>
              </a:rPr>
              <a:t>PSHE and the new Ofsted framework</a:t>
            </a:r>
          </a:p>
        </p:txBody>
      </p:sp>
      <p:sp>
        <p:nvSpPr>
          <p:cNvPr id="3" name="TextBox 3"/>
          <p:cNvSpPr txBox="1"/>
          <p:nvPr/>
        </p:nvSpPr>
        <p:spPr>
          <a:xfrm>
            <a:off x="1028700" y="1882697"/>
            <a:ext cx="16230600" cy="7640461"/>
          </a:xfrm>
          <a:prstGeom prst="rect">
            <a:avLst/>
          </a:prstGeom>
        </p:spPr>
        <p:txBody>
          <a:bodyPr lIns="0" tIns="0" rIns="0" bIns="0" rtlCol="0" anchor="t">
            <a:spAutoFit/>
          </a:bodyPr>
          <a:lstStyle/>
          <a:p>
            <a:pPr>
              <a:lnSpc>
                <a:spcPts val="4316"/>
              </a:lnSpc>
              <a:spcBef>
                <a:spcPct val="0"/>
              </a:spcBef>
            </a:pPr>
            <a:r>
              <a:rPr lang="en-US" sz="3083" dirty="0">
                <a:solidFill>
                  <a:srgbClr val="FFFFFF"/>
                </a:solidFill>
                <a:latin typeface="Open Sauce Light Bold"/>
              </a:rPr>
              <a:t>Personal development as a separate inspection category that includes:</a:t>
            </a:r>
          </a:p>
          <a:p>
            <a:pPr>
              <a:lnSpc>
                <a:spcPts val="4316"/>
              </a:lnSpc>
              <a:spcBef>
                <a:spcPct val="0"/>
              </a:spcBef>
            </a:pPr>
            <a:endParaRPr lang="en-US" sz="3083" dirty="0">
              <a:solidFill>
                <a:srgbClr val="FFFFFF"/>
              </a:solidFill>
              <a:latin typeface="Open Sauce Light Bold"/>
            </a:endParaRPr>
          </a:p>
          <a:p>
            <a:pPr marL="665684" lvl="1" indent="-332842">
              <a:lnSpc>
                <a:spcPts val="4316"/>
              </a:lnSpc>
              <a:buFont typeface="Arial"/>
              <a:buChar char="•"/>
            </a:pPr>
            <a:r>
              <a:rPr lang="en-US" sz="3083" dirty="0">
                <a:solidFill>
                  <a:srgbClr val="FFFFFF"/>
                </a:solidFill>
                <a:latin typeface="Open Sauce Light"/>
              </a:rPr>
              <a:t>The intent, implementation and impact of the curriculum</a:t>
            </a:r>
          </a:p>
          <a:p>
            <a:pPr marL="665684" lvl="1" indent="-332842">
              <a:lnSpc>
                <a:spcPts val="4316"/>
              </a:lnSpc>
              <a:buFont typeface="Arial"/>
              <a:buChar char="•"/>
            </a:pPr>
            <a:r>
              <a:rPr lang="en-US" sz="3083" dirty="0">
                <a:solidFill>
                  <a:srgbClr val="FFFFFF"/>
                </a:solidFill>
                <a:latin typeface="Open Sauce Light"/>
              </a:rPr>
              <a:t>Teaching of British values</a:t>
            </a:r>
          </a:p>
          <a:p>
            <a:pPr marL="665684" lvl="1" indent="-332842">
              <a:lnSpc>
                <a:spcPts val="4316"/>
              </a:lnSpc>
              <a:buFont typeface="Arial"/>
              <a:buChar char="•"/>
            </a:pPr>
            <a:r>
              <a:rPr lang="en-US" sz="3083" dirty="0">
                <a:solidFill>
                  <a:srgbClr val="FFFFFF"/>
                </a:solidFill>
                <a:latin typeface="Open Sauce Light"/>
              </a:rPr>
              <a:t>Teaching equality and inclusion and knowledge about the Equality Act’s protected characteristics</a:t>
            </a:r>
          </a:p>
          <a:p>
            <a:pPr marL="665684" lvl="1" indent="-332842">
              <a:lnSpc>
                <a:spcPts val="4316"/>
              </a:lnSpc>
              <a:buFont typeface="Arial"/>
              <a:buChar char="•"/>
            </a:pPr>
            <a:r>
              <a:rPr lang="en-US" sz="3083" dirty="0">
                <a:solidFill>
                  <a:srgbClr val="FFFFFF"/>
                </a:solidFill>
                <a:latin typeface="Open Sauce Light"/>
              </a:rPr>
              <a:t>Development of pupil character</a:t>
            </a:r>
          </a:p>
          <a:p>
            <a:pPr marL="665684" lvl="1" indent="-332842">
              <a:lnSpc>
                <a:spcPts val="4316"/>
              </a:lnSpc>
              <a:buFont typeface="Arial"/>
              <a:buChar char="•"/>
            </a:pPr>
            <a:r>
              <a:rPr lang="en-US" sz="3083" dirty="0">
                <a:solidFill>
                  <a:srgbClr val="FFFFFF"/>
                </a:solidFill>
                <a:latin typeface="Open Sauce Light"/>
              </a:rPr>
              <a:t>Developing resilience and positive mental health</a:t>
            </a:r>
          </a:p>
          <a:p>
            <a:pPr marL="665684" lvl="1" indent="-332842">
              <a:lnSpc>
                <a:spcPts val="4316"/>
              </a:lnSpc>
              <a:buFont typeface="Arial"/>
              <a:buChar char="•"/>
            </a:pPr>
            <a:r>
              <a:rPr lang="en-US" sz="3083" dirty="0">
                <a:solidFill>
                  <a:srgbClr val="FFFFFF"/>
                </a:solidFill>
                <a:latin typeface="Open Sauce Light"/>
              </a:rPr>
              <a:t>Learning about on and off line risks including radicalisation, exploitation and gang membership, skills to combat CSE and CCE</a:t>
            </a:r>
          </a:p>
          <a:p>
            <a:pPr marL="665684" lvl="1" indent="-332842">
              <a:lnSpc>
                <a:spcPts val="4316"/>
              </a:lnSpc>
              <a:buFont typeface="Arial"/>
              <a:buChar char="•"/>
            </a:pPr>
            <a:r>
              <a:rPr lang="en-US" sz="3083" dirty="0">
                <a:solidFill>
                  <a:srgbClr val="FFFFFF"/>
                </a:solidFill>
                <a:latin typeface="Open Sauce Light"/>
              </a:rPr>
              <a:t>Learning about healthy relationships</a:t>
            </a:r>
          </a:p>
          <a:p>
            <a:pPr marL="665684" lvl="1" indent="-332842">
              <a:lnSpc>
                <a:spcPts val="4316"/>
              </a:lnSpc>
              <a:buFont typeface="Arial"/>
              <a:buChar char="•"/>
            </a:pPr>
            <a:r>
              <a:rPr lang="en-US" sz="3083" dirty="0">
                <a:solidFill>
                  <a:srgbClr val="FFFFFF"/>
                </a:solidFill>
                <a:latin typeface="Open Sauce Light"/>
              </a:rPr>
              <a:t>Careers education</a:t>
            </a:r>
          </a:p>
          <a:p>
            <a:pPr marL="665684" lvl="1" indent="-332842">
              <a:lnSpc>
                <a:spcPts val="4316"/>
              </a:lnSpc>
              <a:buFont typeface="Arial"/>
              <a:buChar char="•"/>
            </a:pPr>
            <a:r>
              <a:rPr lang="en-US" sz="3083" dirty="0">
                <a:solidFill>
                  <a:srgbClr val="FFFFFF"/>
                </a:solidFill>
                <a:latin typeface="Open Sauce Light"/>
              </a:rPr>
              <a:t>Spiritual, Moral, Social and Cultural development (SMSC)</a:t>
            </a:r>
          </a:p>
          <a:p>
            <a:pPr marL="665684" lvl="1" indent="-332842">
              <a:lnSpc>
                <a:spcPts val="4316"/>
              </a:lnSpc>
              <a:buFont typeface="Arial"/>
              <a:buChar char="•"/>
            </a:pPr>
            <a:r>
              <a:rPr lang="en-US" sz="3083" dirty="0">
                <a:solidFill>
                  <a:srgbClr val="FFFFFF"/>
                </a:solidFill>
                <a:latin typeface="Open Sauce Light"/>
              </a:rPr>
              <a:t>Focus on PSHE and safeguarding is expected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52550" y="1019175"/>
            <a:ext cx="14789119" cy="1228725"/>
          </a:xfrm>
          <a:prstGeom prst="rect">
            <a:avLst/>
          </a:prstGeom>
        </p:spPr>
        <p:txBody>
          <a:bodyPr lIns="0" tIns="0" rIns="0" bIns="0" rtlCol="0" anchor="t">
            <a:spAutoFit/>
          </a:bodyPr>
          <a:lstStyle/>
          <a:p>
            <a:pPr marL="0" lvl="0" indent="0">
              <a:lnSpc>
                <a:spcPts val="9600"/>
              </a:lnSpc>
            </a:pPr>
            <a:r>
              <a:rPr lang="en-US" sz="8000" dirty="0">
                <a:solidFill>
                  <a:srgbClr val="272727"/>
                </a:solidFill>
                <a:latin typeface="Open Sauce"/>
              </a:rPr>
              <a:t>Setting up your Ofsted file</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5024038" y="8051738"/>
            <a:ext cx="2235262" cy="2235262"/>
          </a:xfrm>
          <a:prstGeom prst="rect">
            <a:avLst/>
          </a:prstGeom>
        </p:spPr>
      </p:pic>
      <p:sp>
        <p:nvSpPr>
          <p:cNvPr id="4" name="TextBox 4"/>
          <p:cNvSpPr txBox="1"/>
          <p:nvPr/>
        </p:nvSpPr>
        <p:spPr>
          <a:xfrm>
            <a:off x="1028700" y="2971103"/>
            <a:ext cx="15885554" cy="4442460"/>
          </a:xfrm>
          <a:prstGeom prst="rect">
            <a:avLst/>
          </a:prstGeom>
        </p:spPr>
        <p:txBody>
          <a:bodyPr lIns="0" tIns="0" rIns="0" bIns="0" rtlCol="0" anchor="t">
            <a:spAutoFit/>
          </a:bodyPr>
          <a:lstStyle/>
          <a:p>
            <a:pPr marL="777240" lvl="1" indent="-388620">
              <a:lnSpc>
                <a:spcPts val="5040"/>
              </a:lnSpc>
              <a:buFont typeface="Arial"/>
              <a:buChar char="•"/>
            </a:pPr>
            <a:r>
              <a:rPr lang="en-US" sz="3600" dirty="0">
                <a:solidFill>
                  <a:srgbClr val="000000"/>
                </a:solidFill>
                <a:latin typeface="Open Sauce Light"/>
              </a:rPr>
              <a:t>Your PSHE action plan</a:t>
            </a:r>
          </a:p>
          <a:p>
            <a:pPr marL="777240" lvl="1" indent="-388620">
              <a:lnSpc>
                <a:spcPts val="5040"/>
              </a:lnSpc>
              <a:buFont typeface="Arial"/>
              <a:buChar char="•"/>
            </a:pPr>
            <a:r>
              <a:rPr lang="en-US" sz="3600" dirty="0">
                <a:solidFill>
                  <a:srgbClr val="000000"/>
                </a:solidFill>
                <a:latin typeface="Open Sauce Light"/>
              </a:rPr>
              <a:t>Your curriculum audit </a:t>
            </a:r>
          </a:p>
          <a:p>
            <a:pPr marL="777240" lvl="1" indent="-388620">
              <a:lnSpc>
                <a:spcPts val="5040"/>
              </a:lnSpc>
              <a:buFont typeface="Arial"/>
              <a:buChar char="•"/>
            </a:pPr>
            <a:r>
              <a:rPr lang="en-US" sz="3600" dirty="0">
                <a:solidFill>
                  <a:srgbClr val="000000"/>
                </a:solidFill>
                <a:latin typeface="Open Sauce Light"/>
              </a:rPr>
              <a:t>Policies</a:t>
            </a:r>
          </a:p>
          <a:p>
            <a:pPr marL="777240" lvl="1" indent="-388620">
              <a:lnSpc>
                <a:spcPts val="5040"/>
              </a:lnSpc>
              <a:buFont typeface="Arial"/>
              <a:buChar char="•"/>
            </a:pPr>
            <a:r>
              <a:rPr lang="en-US" sz="3600" dirty="0">
                <a:solidFill>
                  <a:srgbClr val="000000"/>
                </a:solidFill>
                <a:latin typeface="Open Sauce Light"/>
              </a:rPr>
              <a:t>Pupil voice data and how this has helped shape your curriculum</a:t>
            </a:r>
          </a:p>
          <a:p>
            <a:pPr marL="777240" lvl="1" indent="-388620">
              <a:lnSpc>
                <a:spcPts val="5040"/>
              </a:lnSpc>
              <a:buFont typeface="Arial"/>
              <a:buChar char="•"/>
            </a:pPr>
            <a:r>
              <a:rPr lang="en-US" sz="3600" dirty="0">
                <a:solidFill>
                  <a:srgbClr val="000000"/>
                </a:solidFill>
                <a:latin typeface="Open Sauce Light"/>
              </a:rPr>
              <a:t>Print off the ‘Personal Development’ pages from the Ofsted handbook- use this as an index and collect examples of children’s work (over time) relevant to each theme as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10096" y="0"/>
            <a:ext cx="8762413" cy="10536204"/>
          </a:xfrm>
          <a:prstGeom prst="rect">
            <a:avLst/>
          </a:prstGeom>
        </p:spPr>
      </p:pic>
      <p:sp>
        <p:nvSpPr>
          <p:cNvPr id="3" name="TextBox 3"/>
          <p:cNvSpPr txBox="1"/>
          <p:nvPr/>
        </p:nvSpPr>
        <p:spPr>
          <a:xfrm>
            <a:off x="7417568" y="202028"/>
            <a:ext cx="10097313" cy="2263775"/>
          </a:xfrm>
          <a:prstGeom prst="rect">
            <a:avLst/>
          </a:prstGeom>
        </p:spPr>
        <p:txBody>
          <a:bodyPr lIns="0" tIns="0" rIns="0" bIns="0" rtlCol="0" anchor="t">
            <a:spAutoFit/>
          </a:bodyPr>
          <a:lstStyle/>
          <a:p>
            <a:pPr marL="0" lvl="0" indent="0" algn="ctr">
              <a:lnSpc>
                <a:spcPts val="9100"/>
              </a:lnSpc>
              <a:spcBef>
                <a:spcPct val="0"/>
              </a:spcBef>
            </a:pPr>
            <a:r>
              <a:rPr lang="en-US" sz="6500" dirty="0">
                <a:solidFill>
                  <a:srgbClr val="272727"/>
                </a:solidFill>
                <a:latin typeface="Open Sauce"/>
              </a:rPr>
              <a:t>IT'S A MARATHON NOT A SPRINT</a:t>
            </a:r>
          </a:p>
        </p:txBody>
      </p:sp>
      <p:sp>
        <p:nvSpPr>
          <p:cNvPr id="4" name="TextBox 4"/>
          <p:cNvSpPr txBox="1"/>
          <p:nvPr/>
        </p:nvSpPr>
        <p:spPr>
          <a:xfrm>
            <a:off x="7961002" y="2901315"/>
            <a:ext cx="9010444" cy="6356985"/>
          </a:xfrm>
          <a:prstGeom prst="rect">
            <a:avLst/>
          </a:prstGeom>
        </p:spPr>
        <p:txBody>
          <a:bodyPr lIns="0" tIns="0" rIns="0" bIns="0" rtlCol="0" anchor="t">
            <a:spAutoFit/>
          </a:bodyPr>
          <a:lstStyle/>
          <a:p>
            <a:pPr>
              <a:lnSpc>
                <a:spcPts val="5040"/>
              </a:lnSpc>
              <a:spcBef>
                <a:spcPct val="0"/>
              </a:spcBef>
            </a:pPr>
            <a:r>
              <a:rPr lang="en-US" sz="3600" dirty="0">
                <a:solidFill>
                  <a:srgbClr val="000000"/>
                </a:solidFill>
                <a:latin typeface="Open Sauce Light"/>
              </a:rPr>
              <a:t>Review (or find out) about your current programme- where are the gaps?</a:t>
            </a:r>
          </a:p>
          <a:p>
            <a:pPr>
              <a:lnSpc>
                <a:spcPts val="5040"/>
              </a:lnSpc>
              <a:spcBef>
                <a:spcPct val="0"/>
              </a:spcBef>
            </a:pPr>
            <a:endParaRPr lang="en-US" sz="3600" dirty="0">
              <a:solidFill>
                <a:srgbClr val="000000"/>
              </a:solidFill>
              <a:latin typeface="Open Sauce Light"/>
            </a:endParaRPr>
          </a:p>
          <a:p>
            <a:pPr>
              <a:lnSpc>
                <a:spcPts val="5040"/>
              </a:lnSpc>
              <a:spcBef>
                <a:spcPct val="0"/>
              </a:spcBef>
            </a:pPr>
            <a:r>
              <a:rPr lang="en-US" sz="3600" dirty="0">
                <a:solidFill>
                  <a:srgbClr val="000000"/>
                </a:solidFill>
                <a:latin typeface="Open Sauce Light"/>
              </a:rPr>
              <a:t>Bin old resources</a:t>
            </a:r>
          </a:p>
          <a:p>
            <a:pPr>
              <a:lnSpc>
                <a:spcPts val="5040"/>
              </a:lnSpc>
              <a:spcBef>
                <a:spcPct val="0"/>
              </a:spcBef>
            </a:pPr>
            <a:endParaRPr lang="en-US" sz="3600" dirty="0">
              <a:solidFill>
                <a:srgbClr val="000000"/>
              </a:solidFill>
              <a:latin typeface="Open Sauce Light"/>
            </a:endParaRPr>
          </a:p>
          <a:p>
            <a:pPr>
              <a:lnSpc>
                <a:spcPts val="5040"/>
              </a:lnSpc>
              <a:spcBef>
                <a:spcPct val="0"/>
              </a:spcBef>
            </a:pPr>
            <a:r>
              <a:rPr lang="en-US" sz="3600" dirty="0">
                <a:solidFill>
                  <a:srgbClr val="000000"/>
                </a:solidFill>
                <a:latin typeface="Open Sauce Light"/>
              </a:rPr>
              <a:t>Consult pupils</a:t>
            </a:r>
          </a:p>
          <a:p>
            <a:pPr>
              <a:lnSpc>
                <a:spcPts val="5040"/>
              </a:lnSpc>
              <a:spcBef>
                <a:spcPct val="0"/>
              </a:spcBef>
            </a:pPr>
            <a:endParaRPr lang="en-US" sz="3600" dirty="0">
              <a:solidFill>
                <a:srgbClr val="000000"/>
              </a:solidFill>
              <a:latin typeface="Open Sauce Light"/>
            </a:endParaRPr>
          </a:p>
          <a:p>
            <a:pPr>
              <a:lnSpc>
                <a:spcPts val="5040"/>
              </a:lnSpc>
              <a:spcBef>
                <a:spcPct val="0"/>
              </a:spcBef>
            </a:pPr>
            <a:r>
              <a:rPr lang="en-US" sz="3600" dirty="0">
                <a:solidFill>
                  <a:srgbClr val="000000"/>
                </a:solidFill>
                <a:latin typeface="Open Sauce Light"/>
              </a:rPr>
              <a:t>Be realistic – you are not going to be able to move mountains quickly – some improvement is better than none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2958615" y="2478807"/>
            <a:ext cx="5329385" cy="5329385"/>
          </a:xfrm>
          <a:prstGeom prst="rect">
            <a:avLst/>
          </a:prstGeom>
        </p:spPr>
      </p:pic>
      <p:sp>
        <p:nvSpPr>
          <p:cNvPr id="3" name="TextBox 3"/>
          <p:cNvSpPr txBox="1"/>
          <p:nvPr/>
        </p:nvSpPr>
        <p:spPr>
          <a:xfrm>
            <a:off x="463022" y="676391"/>
            <a:ext cx="12495592" cy="1228725"/>
          </a:xfrm>
          <a:prstGeom prst="rect">
            <a:avLst/>
          </a:prstGeom>
        </p:spPr>
        <p:txBody>
          <a:bodyPr lIns="0" tIns="0" rIns="0" bIns="0" rtlCol="0" anchor="t">
            <a:spAutoFit/>
          </a:bodyPr>
          <a:lstStyle/>
          <a:p>
            <a:pPr marL="0" lvl="0" indent="0" algn="ctr">
              <a:lnSpc>
                <a:spcPts val="9600"/>
              </a:lnSpc>
            </a:pPr>
            <a:r>
              <a:rPr lang="en-US" sz="8000" dirty="0">
                <a:solidFill>
                  <a:srgbClr val="272727"/>
                </a:solidFill>
                <a:latin typeface="Open Sauce"/>
              </a:rPr>
              <a:t>Why mandatory RSHE?</a:t>
            </a:r>
          </a:p>
        </p:txBody>
      </p:sp>
      <p:sp>
        <p:nvSpPr>
          <p:cNvPr id="4" name="TextBox 4"/>
          <p:cNvSpPr txBox="1"/>
          <p:nvPr/>
        </p:nvSpPr>
        <p:spPr>
          <a:xfrm>
            <a:off x="463022" y="2850282"/>
            <a:ext cx="12495592" cy="6867525"/>
          </a:xfrm>
          <a:prstGeom prst="rect">
            <a:avLst/>
          </a:prstGeom>
        </p:spPr>
        <p:txBody>
          <a:bodyPr lIns="0" tIns="0" rIns="0" bIns="0" rtlCol="0" anchor="t">
            <a:spAutoFit/>
          </a:bodyPr>
          <a:lstStyle/>
          <a:p>
            <a:pPr marL="1079501" lvl="1" indent="-539750">
              <a:lnSpc>
                <a:spcPts val="6000"/>
              </a:lnSpc>
              <a:buFont typeface="Arial"/>
              <a:buChar char="•"/>
            </a:pPr>
            <a:r>
              <a:rPr lang="en-US" sz="5000" dirty="0">
                <a:solidFill>
                  <a:srgbClr val="272727"/>
                </a:solidFill>
                <a:latin typeface="Open Sauce"/>
              </a:rPr>
              <a:t>21st Century life</a:t>
            </a:r>
          </a:p>
          <a:p>
            <a:pPr marL="1079501" lvl="1" indent="-539750">
              <a:lnSpc>
                <a:spcPts val="6000"/>
              </a:lnSpc>
              <a:buFont typeface="Arial"/>
              <a:buChar char="•"/>
            </a:pPr>
            <a:r>
              <a:rPr lang="en-US" sz="5000" dirty="0">
                <a:solidFill>
                  <a:srgbClr val="272727"/>
                </a:solidFill>
                <a:latin typeface="Open Sauce"/>
              </a:rPr>
              <a:t>Safeguarding</a:t>
            </a:r>
          </a:p>
          <a:p>
            <a:pPr marL="1079501" lvl="1" indent="-539750">
              <a:lnSpc>
                <a:spcPts val="6000"/>
              </a:lnSpc>
              <a:buFont typeface="Arial"/>
              <a:buChar char="•"/>
            </a:pPr>
            <a:r>
              <a:rPr lang="en-US" sz="5000" dirty="0">
                <a:solidFill>
                  <a:srgbClr val="272727"/>
                </a:solidFill>
                <a:latin typeface="Open Sauce"/>
              </a:rPr>
              <a:t>Media and online</a:t>
            </a:r>
          </a:p>
          <a:p>
            <a:pPr marL="1079501" lvl="1" indent="-539750">
              <a:lnSpc>
                <a:spcPts val="6000"/>
              </a:lnSpc>
              <a:buFont typeface="Arial"/>
              <a:buChar char="•"/>
            </a:pPr>
            <a:r>
              <a:rPr lang="en-US" sz="5000" dirty="0">
                <a:solidFill>
                  <a:srgbClr val="272727"/>
                </a:solidFill>
                <a:latin typeface="Open Sauce"/>
              </a:rPr>
              <a:t>Mental health </a:t>
            </a:r>
          </a:p>
          <a:p>
            <a:pPr marL="1079501" lvl="1" indent="-539750">
              <a:lnSpc>
                <a:spcPts val="6000"/>
              </a:lnSpc>
              <a:buFont typeface="Arial"/>
              <a:buChar char="•"/>
            </a:pPr>
            <a:r>
              <a:rPr lang="en-US" sz="5000" dirty="0">
                <a:solidFill>
                  <a:srgbClr val="272727"/>
                </a:solidFill>
                <a:latin typeface="Open Sauce"/>
              </a:rPr>
              <a:t>Physical health</a:t>
            </a:r>
          </a:p>
          <a:p>
            <a:pPr marL="1079501" lvl="1" indent="-539750">
              <a:lnSpc>
                <a:spcPts val="6000"/>
              </a:lnSpc>
              <a:buFont typeface="Arial"/>
              <a:buChar char="•"/>
            </a:pPr>
            <a:r>
              <a:rPr lang="en-US" sz="5000" dirty="0">
                <a:solidFill>
                  <a:srgbClr val="272727"/>
                </a:solidFill>
                <a:latin typeface="Open Sauce"/>
              </a:rPr>
              <a:t>Community cohesion</a:t>
            </a:r>
          </a:p>
          <a:p>
            <a:pPr>
              <a:lnSpc>
                <a:spcPts val="6000"/>
              </a:lnSpc>
            </a:pPr>
            <a:endParaRPr lang="en-US" sz="5000" dirty="0">
              <a:solidFill>
                <a:srgbClr val="272727"/>
              </a:solidFill>
              <a:latin typeface="Open Sauce"/>
            </a:endParaRPr>
          </a:p>
          <a:p>
            <a:pPr>
              <a:lnSpc>
                <a:spcPts val="6000"/>
              </a:lnSpc>
            </a:pPr>
            <a:r>
              <a:rPr lang="en-US" sz="5000" dirty="0">
                <a:solidFill>
                  <a:srgbClr val="272727"/>
                </a:solidFill>
                <a:latin typeface="Open Sauce"/>
              </a:rPr>
              <a:t>     PLUS : Impact of Covid</a:t>
            </a:r>
          </a:p>
          <a:p>
            <a:pPr marL="0" lvl="0" indent="0">
              <a:lnSpc>
                <a:spcPts val="6000"/>
              </a:lnSpc>
            </a:pPr>
            <a:endParaRPr lang="en-US" sz="5000" dirty="0">
              <a:solidFill>
                <a:srgbClr val="272727"/>
              </a:solidFill>
              <a:latin typeface="Open Sau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9648" y="600396"/>
            <a:ext cx="12496800" cy="2230616"/>
            <a:chOff x="0" y="142875"/>
            <a:chExt cx="10718500" cy="2974154"/>
          </a:xfrm>
        </p:grpSpPr>
        <p:sp>
          <p:nvSpPr>
            <p:cNvPr id="3" name="TextBox 3"/>
            <p:cNvSpPr txBox="1"/>
            <p:nvPr/>
          </p:nvSpPr>
          <p:spPr>
            <a:xfrm>
              <a:off x="262906" y="1817528"/>
              <a:ext cx="10192687" cy="1299501"/>
            </a:xfrm>
            <a:prstGeom prst="rect">
              <a:avLst/>
            </a:prstGeom>
          </p:spPr>
          <p:txBody>
            <a:bodyPr lIns="0" tIns="0" rIns="0" bIns="0" rtlCol="0" anchor="t">
              <a:spAutoFit/>
            </a:bodyPr>
            <a:lstStyle/>
            <a:p>
              <a:pPr algn="ctr">
                <a:lnSpc>
                  <a:spcPts val="3840"/>
                </a:lnSpc>
              </a:pPr>
              <a:r>
                <a:rPr lang="en-US" sz="3200" dirty="0">
                  <a:solidFill>
                    <a:srgbClr val="373737"/>
                  </a:solidFill>
                  <a:latin typeface="Muli Bold"/>
                </a:rPr>
                <a:t>A Work in Progress towards quality, inclusive PSHE / </a:t>
              </a:r>
            </a:p>
            <a:p>
              <a:pPr algn="ctr">
                <a:lnSpc>
                  <a:spcPts val="3840"/>
                </a:lnSpc>
              </a:pPr>
              <a:r>
                <a:rPr lang="en-US" sz="3200" dirty="0">
                  <a:solidFill>
                    <a:srgbClr val="373737"/>
                  </a:solidFill>
                  <a:latin typeface="Muli Bold"/>
                </a:rPr>
                <a:t>Personal Development Education</a:t>
              </a:r>
            </a:p>
          </p:txBody>
        </p:sp>
        <p:sp>
          <p:nvSpPr>
            <p:cNvPr id="4" name="TextBox 4"/>
            <p:cNvSpPr txBox="1"/>
            <p:nvPr/>
          </p:nvSpPr>
          <p:spPr>
            <a:xfrm>
              <a:off x="0" y="142875"/>
              <a:ext cx="10718500" cy="2462212"/>
            </a:xfrm>
            <a:prstGeom prst="rect">
              <a:avLst/>
            </a:prstGeom>
          </p:spPr>
          <p:txBody>
            <a:bodyPr lIns="0" tIns="0" rIns="0" bIns="0" rtlCol="0" anchor="t">
              <a:spAutoFit/>
            </a:bodyPr>
            <a:lstStyle/>
            <a:p>
              <a:pPr algn="ctr">
                <a:lnSpc>
                  <a:spcPts val="7200"/>
                </a:lnSpc>
              </a:pPr>
              <a:r>
                <a:rPr lang="en-US" sz="7200" spc="144" dirty="0">
                  <a:solidFill>
                    <a:srgbClr val="373737"/>
                  </a:solidFill>
                  <a:latin typeface="Muli Bold"/>
                </a:rPr>
                <a:t>What comes next?</a:t>
              </a:r>
            </a:p>
          </p:txBody>
        </p:sp>
      </p:grpSp>
      <p:sp>
        <p:nvSpPr>
          <p:cNvPr id="5" name="AutoShape 5"/>
          <p:cNvSpPr/>
          <p:nvPr/>
        </p:nvSpPr>
        <p:spPr>
          <a:xfrm>
            <a:off x="-361727" y="4384575"/>
            <a:ext cx="19259550" cy="15875"/>
          </a:xfrm>
          <a:prstGeom prst="rect">
            <a:avLst/>
          </a:prstGeom>
          <a:solidFill>
            <a:srgbClr val="373737"/>
          </a:solidFill>
        </p:spPr>
      </p:sp>
      <p:pic>
        <p:nvPicPr>
          <p:cNvPr id="7" name="Picture 7"/>
          <p:cNvPicPr>
            <a:picLocks noChangeAspect="1"/>
          </p:cNvPicPr>
          <p:nvPr/>
        </p:nvPicPr>
        <p:blipFill>
          <a:blip r:embed="rId3"/>
          <a:srcRect/>
          <a:stretch>
            <a:fillRect/>
          </a:stretch>
        </p:blipFill>
        <p:spPr>
          <a:xfrm>
            <a:off x="8953774" y="4262389"/>
            <a:ext cx="628547" cy="428555"/>
          </a:xfrm>
          <a:prstGeom prst="rect">
            <a:avLst/>
          </a:prstGeom>
        </p:spPr>
      </p:pic>
      <p:pic>
        <p:nvPicPr>
          <p:cNvPr id="8" name="Picture 8"/>
          <p:cNvPicPr>
            <a:picLocks noChangeAspect="1"/>
          </p:cNvPicPr>
          <p:nvPr/>
        </p:nvPicPr>
        <p:blipFill>
          <a:blip r:embed="rId4"/>
          <a:srcRect/>
          <a:stretch>
            <a:fillRect/>
          </a:stretch>
        </p:blipFill>
        <p:spPr>
          <a:xfrm>
            <a:off x="3039859" y="4087002"/>
            <a:ext cx="572627" cy="512241"/>
          </a:xfrm>
          <a:prstGeom prst="rect">
            <a:avLst/>
          </a:prstGeom>
        </p:spPr>
      </p:pic>
      <p:pic>
        <p:nvPicPr>
          <p:cNvPr id="9" name="Picture 9"/>
          <p:cNvPicPr>
            <a:picLocks noChangeAspect="1"/>
          </p:cNvPicPr>
          <p:nvPr/>
        </p:nvPicPr>
        <p:blipFill>
          <a:blip r:embed="rId5"/>
          <a:srcRect/>
          <a:stretch>
            <a:fillRect/>
          </a:stretch>
        </p:blipFill>
        <p:spPr>
          <a:xfrm>
            <a:off x="14854001" y="4202635"/>
            <a:ext cx="624645" cy="467916"/>
          </a:xfrm>
          <a:prstGeom prst="rect">
            <a:avLst/>
          </a:prstGeom>
        </p:spPr>
      </p:pic>
      <p:sp>
        <p:nvSpPr>
          <p:cNvPr id="10" name="TextBox 10"/>
          <p:cNvSpPr txBox="1"/>
          <p:nvPr/>
        </p:nvSpPr>
        <p:spPr>
          <a:xfrm>
            <a:off x="12787546" y="4786210"/>
            <a:ext cx="4757552" cy="848887"/>
          </a:xfrm>
          <a:prstGeom prst="rect">
            <a:avLst/>
          </a:prstGeom>
        </p:spPr>
        <p:txBody>
          <a:bodyPr wrap="square" lIns="0" tIns="0" rIns="0" bIns="0" rtlCol="0" anchor="t">
            <a:spAutoFit/>
          </a:bodyPr>
          <a:lstStyle/>
          <a:p>
            <a:pPr algn="ctr">
              <a:lnSpc>
                <a:spcPts val="3360"/>
              </a:lnSpc>
            </a:pPr>
            <a:r>
              <a:rPr lang="en-US" sz="2800" dirty="0">
                <a:solidFill>
                  <a:srgbClr val="E94E1B"/>
                </a:solidFill>
                <a:latin typeface="Muli Regular"/>
              </a:rPr>
              <a:t>Introduce or review assessment &amp; pupil progress</a:t>
            </a:r>
          </a:p>
        </p:txBody>
      </p:sp>
      <p:sp>
        <p:nvSpPr>
          <p:cNvPr id="12" name="TextBox 12"/>
          <p:cNvSpPr txBox="1"/>
          <p:nvPr/>
        </p:nvSpPr>
        <p:spPr>
          <a:xfrm>
            <a:off x="1479995" y="4796664"/>
            <a:ext cx="3603401" cy="848887"/>
          </a:xfrm>
          <a:prstGeom prst="rect">
            <a:avLst/>
          </a:prstGeom>
        </p:spPr>
        <p:txBody>
          <a:bodyPr wrap="square" lIns="0" tIns="0" rIns="0" bIns="0" rtlCol="0" anchor="t">
            <a:spAutoFit/>
          </a:bodyPr>
          <a:lstStyle/>
          <a:p>
            <a:pPr algn="ctr">
              <a:lnSpc>
                <a:spcPts val="3360"/>
              </a:lnSpc>
            </a:pPr>
            <a:r>
              <a:rPr lang="en-US" sz="2800" dirty="0">
                <a:solidFill>
                  <a:srgbClr val="EE227F"/>
                </a:solidFill>
                <a:latin typeface="Muli Regular"/>
              </a:rPr>
              <a:t>Amend programme content</a:t>
            </a:r>
          </a:p>
        </p:txBody>
      </p:sp>
      <p:sp>
        <p:nvSpPr>
          <p:cNvPr id="13" name="TextBox 13"/>
          <p:cNvSpPr txBox="1"/>
          <p:nvPr/>
        </p:nvSpPr>
        <p:spPr>
          <a:xfrm>
            <a:off x="708299" y="5855233"/>
            <a:ext cx="6073501" cy="3318473"/>
          </a:xfrm>
          <a:prstGeom prst="rect">
            <a:avLst/>
          </a:prstGeom>
        </p:spPr>
        <p:txBody>
          <a:bodyPr wrap="square" lIns="0" tIns="0" rIns="0" bIns="0" rtlCol="0" anchor="t">
            <a:spAutoFit/>
          </a:bodyPr>
          <a:lstStyle/>
          <a:p>
            <a:pPr algn="ctr">
              <a:lnSpc>
                <a:spcPts val="2940"/>
              </a:lnSpc>
            </a:pPr>
            <a:r>
              <a:rPr lang="en-US" sz="2100" dirty="0">
                <a:solidFill>
                  <a:srgbClr val="373737"/>
                </a:solidFill>
                <a:latin typeface="Muli Extra Light"/>
              </a:rPr>
              <a:t>Inform staff and pupils of consultation results. Depending on what the pupils have said you’ll need to make some adjustments. </a:t>
            </a:r>
          </a:p>
          <a:p>
            <a:pPr algn="ctr">
              <a:lnSpc>
                <a:spcPts val="2940"/>
              </a:lnSpc>
            </a:pPr>
            <a:endParaRPr lang="en-US" sz="2100" dirty="0">
              <a:solidFill>
                <a:srgbClr val="373737"/>
              </a:solidFill>
              <a:latin typeface="Muli Extra Light"/>
            </a:endParaRPr>
          </a:p>
          <a:p>
            <a:pPr>
              <a:lnSpc>
                <a:spcPts val="2940"/>
              </a:lnSpc>
            </a:pPr>
            <a:r>
              <a:rPr lang="en-US" sz="2100" dirty="0">
                <a:solidFill>
                  <a:srgbClr val="373737"/>
                </a:solidFill>
                <a:latin typeface="Muli Extra Light"/>
              </a:rPr>
              <a:t>This could be: </a:t>
            </a:r>
          </a:p>
          <a:p>
            <a:pPr marL="342900" indent="-342900">
              <a:lnSpc>
                <a:spcPts val="2940"/>
              </a:lnSpc>
              <a:buFont typeface="Arial" panose="020B0604020202020204" pitchFamily="34" charset="0"/>
              <a:buChar char="•"/>
            </a:pPr>
            <a:r>
              <a:rPr lang="en-US" sz="2100" dirty="0">
                <a:solidFill>
                  <a:srgbClr val="373737"/>
                </a:solidFill>
                <a:latin typeface="Muli Extra Light"/>
              </a:rPr>
              <a:t>starting from scratch with a new programme</a:t>
            </a:r>
          </a:p>
          <a:p>
            <a:pPr marL="342900" indent="-342900">
              <a:lnSpc>
                <a:spcPts val="2940"/>
              </a:lnSpc>
              <a:buFont typeface="Arial" panose="020B0604020202020204" pitchFamily="34" charset="0"/>
              <a:buChar char="•"/>
            </a:pPr>
            <a:r>
              <a:rPr lang="en-US" sz="2100" dirty="0">
                <a:solidFill>
                  <a:srgbClr val="373737"/>
                </a:solidFill>
                <a:latin typeface="Muli Extra Light"/>
              </a:rPr>
              <a:t>adjusting content in specific year groups</a:t>
            </a:r>
          </a:p>
          <a:p>
            <a:pPr marL="342900" indent="-342900">
              <a:lnSpc>
                <a:spcPts val="2940"/>
              </a:lnSpc>
              <a:buFont typeface="Arial" panose="020B0604020202020204" pitchFamily="34" charset="0"/>
              <a:buChar char="•"/>
            </a:pPr>
            <a:r>
              <a:rPr lang="en-US" sz="2100" dirty="0">
                <a:solidFill>
                  <a:srgbClr val="373737"/>
                </a:solidFill>
                <a:latin typeface="Muli Extra Light"/>
              </a:rPr>
              <a:t>adjusting themes across the whole school</a:t>
            </a:r>
          </a:p>
          <a:p>
            <a:pPr marL="342900" indent="-342900">
              <a:lnSpc>
                <a:spcPts val="2940"/>
              </a:lnSpc>
              <a:buFont typeface="Arial" panose="020B0604020202020204" pitchFamily="34" charset="0"/>
              <a:buChar char="•"/>
            </a:pPr>
            <a:endParaRPr lang="en-US" sz="2100" dirty="0">
              <a:solidFill>
                <a:srgbClr val="373737"/>
              </a:solidFill>
              <a:latin typeface="Muli Extra Light"/>
            </a:endParaRPr>
          </a:p>
        </p:txBody>
      </p:sp>
      <p:sp>
        <p:nvSpPr>
          <p:cNvPr id="15" name="TextBox 15"/>
          <p:cNvSpPr txBox="1"/>
          <p:nvPr/>
        </p:nvSpPr>
        <p:spPr>
          <a:xfrm>
            <a:off x="12787546" y="5886335"/>
            <a:ext cx="4509853" cy="2574679"/>
          </a:xfrm>
          <a:prstGeom prst="rect">
            <a:avLst/>
          </a:prstGeom>
        </p:spPr>
        <p:txBody>
          <a:bodyPr wrap="square" lIns="0" tIns="0" rIns="0" bIns="0" rtlCol="0" anchor="t">
            <a:spAutoFit/>
          </a:bodyPr>
          <a:lstStyle/>
          <a:p>
            <a:pPr algn="ctr">
              <a:lnSpc>
                <a:spcPts val="2940"/>
              </a:lnSpc>
            </a:pPr>
            <a:r>
              <a:rPr lang="en-US" sz="2100" dirty="0">
                <a:solidFill>
                  <a:srgbClr val="373737"/>
                </a:solidFill>
                <a:latin typeface="Muli Extra Light"/>
              </a:rPr>
              <a:t>This doesn’t have to be complex- but it can feel like a step too far for some staff.</a:t>
            </a:r>
          </a:p>
          <a:p>
            <a:pPr algn="ctr">
              <a:lnSpc>
                <a:spcPts val="2940"/>
              </a:lnSpc>
            </a:pPr>
            <a:endParaRPr lang="en-US" sz="2100" dirty="0">
              <a:solidFill>
                <a:srgbClr val="373737"/>
              </a:solidFill>
              <a:latin typeface="Muli Extra Light"/>
            </a:endParaRPr>
          </a:p>
          <a:p>
            <a:pPr algn="ctr">
              <a:lnSpc>
                <a:spcPts val="2940"/>
              </a:lnSpc>
            </a:pPr>
            <a:r>
              <a:rPr lang="en-US" sz="2100" dirty="0">
                <a:solidFill>
                  <a:srgbClr val="373737"/>
                </a:solidFill>
                <a:latin typeface="Muli Extra Light"/>
              </a:rPr>
              <a:t>However it’s a requirement in statutory guidance so can’t be ignored.</a:t>
            </a:r>
          </a:p>
        </p:txBody>
      </p:sp>
      <p:sp>
        <p:nvSpPr>
          <p:cNvPr id="16" name="TextBox 16"/>
          <p:cNvSpPr txBox="1"/>
          <p:nvPr/>
        </p:nvSpPr>
        <p:spPr>
          <a:xfrm>
            <a:off x="7814174" y="4882823"/>
            <a:ext cx="3079301" cy="412870"/>
          </a:xfrm>
          <a:prstGeom prst="rect">
            <a:avLst/>
          </a:prstGeom>
        </p:spPr>
        <p:txBody>
          <a:bodyPr lIns="0" tIns="0" rIns="0" bIns="0" rtlCol="0" anchor="t">
            <a:spAutoFit/>
          </a:bodyPr>
          <a:lstStyle/>
          <a:p>
            <a:pPr algn="ctr">
              <a:lnSpc>
                <a:spcPts val="3360"/>
              </a:lnSpc>
            </a:pPr>
            <a:r>
              <a:rPr lang="en-US" sz="2800" dirty="0">
                <a:solidFill>
                  <a:srgbClr val="3AAA35"/>
                </a:solidFill>
                <a:latin typeface="Muli Regular"/>
              </a:rPr>
              <a:t>Staff CPD</a:t>
            </a:r>
          </a:p>
        </p:txBody>
      </p:sp>
      <p:sp>
        <p:nvSpPr>
          <p:cNvPr id="19" name="TextBox 15">
            <a:extLst>
              <a:ext uri="{FF2B5EF4-FFF2-40B4-BE49-F238E27FC236}">
                <a16:creationId xmlns:a16="http://schemas.microsoft.com/office/drawing/2014/main" id="{45644ECC-E328-480B-A39B-9410141196C4}"/>
              </a:ext>
            </a:extLst>
          </p:cNvPr>
          <p:cNvSpPr txBox="1"/>
          <p:nvPr/>
        </p:nvSpPr>
        <p:spPr>
          <a:xfrm>
            <a:off x="7258324" y="5875966"/>
            <a:ext cx="4191000" cy="2202783"/>
          </a:xfrm>
          <a:prstGeom prst="rect">
            <a:avLst/>
          </a:prstGeom>
        </p:spPr>
        <p:txBody>
          <a:bodyPr wrap="square" lIns="0" tIns="0" rIns="0" bIns="0" rtlCol="0" anchor="t">
            <a:spAutoFit/>
          </a:bodyPr>
          <a:lstStyle/>
          <a:p>
            <a:pPr algn="ctr">
              <a:lnSpc>
                <a:spcPts val="2940"/>
              </a:lnSpc>
            </a:pPr>
            <a:r>
              <a:rPr lang="en-US" sz="2100" dirty="0">
                <a:solidFill>
                  <a:srgbClr val="373737"/>
                </a:solidFill>
                <a:latin typeface="Muli Extra Light"/>
              </a:rPr>
              <a:t>You’ll likely know by this point what further staff CPD is needed.</a:t>
            </a:r>
          </a:p>
          <a:p>
            <a:pPr algn="ctr">
              <a:lnSpc>
                <a:spcPts val="2940"/>
              </a:lnSpc>
            </a:pPr>
            <a:endParaRPr lang="en-US" sz="2100" dirty="0">
              <a:solidFill>
                <a:srgbClr val="373737"/>
              </a:solidFill>
              <a:latin typeface="Muli Extra Light"/>
            </a:endParaRPr>
          </a:p>
          <a:p>
            <a:pPr algn="ctr">
              <a:lnSpc>
                <a:spcPts val="2940"/>
              </a:lnSpc>
            </a:pPr>
            <a:r>
              <a:rPr lang="en-US" sz="2100" dirty="0">
                <a:solidFill>
                  <a:srgbClr val="373737"/>
                </a:solidFill>
                <a:latin typeface="Muli Extra Light"/>
              </a:rPr>
              <a:t>This might be around specific subject matter, resources or teaching and learning techniques.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6"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9648" y="600396"/>
            <a:ext cx="12496800" cy="2230616"/>
            <a:chOff x="0" y="142875"/>
            <a:chExt cx="10718500" cy="2974154"/>
          </a:xfrm>
        </p:grpSpPr>
        <p:sp>
          <p:nvSpPr>
            <p:cNvPr id="3" name="TextBox 3"/>
            <p:cNvSpPr txBox="1"/>
            <p:nvPr/>
          </p:nvSpPr>
          <p:spPr>
            <a:xfrm>
              <a:off x="262906" y="1817528"/>
              <a:ext cx="10192687" cy="1299501"/>
            </a:xfrm>
            <a:prstGeom prst="rect">
              <a:avLst/>
            </a:prstGeom>
          </p:spPr>
          <p:txBody>
            <a:bodyPr lIns="0" tIns="0" rIns="0" bIns="0" rtlCol="0" anchor="t">
              <a:spAutoFit/>
            </a:bodyPr>
            <a:lstStyle/>
            <a:p>
              <a:pPr algn="ctr">
                <a:lnSpc>
                  <a:spcPts val="3840"/>
                </a:lnSpc>
              </a:pPr>
              <a:r>
                <a:rPr lang="en-US" sz="3200" dirty="0">
                  <a:solidFill>
                    <a:srgbClr val="373737"/>
                  </a:solidFill>
                  <a:latin typeface="Muli Bold"/>
                </a:rPr>
                <a:t>A Work in Progress towards quality, inclusive PSHE / </a:t>
              </a:r>
            </a:p>
            <a:p>
              <a:pPr algn="ctr">
                <a:lnSpc>
                  <a:spcPts val="3840"/>
                </a:lnSpc>
              </a:pPr>
              <a:r>
                <a:rPr lang="en-US" sz="3200" dirty="0">
                  <a:solidFill>
                    <a:srgbClr val="373737"/>
                  </a:solidFill>
                  <a:latin typeface="Muli Bold"/>
                </a:rPr>
                <a:t>Personal Development Education</a:t>
              </a:r>
            </a:p>
          </p:txBody>
        </p:sp>
        <p:sp>
          <p:nvSpPr>
            <p:cNvPr id="4" name="TextBox 4"/>
            <p:cNvSpPr txBox="1"/>
            <p:nvPr/>
          </p:nvSpPr>
          <p:spPr>
            <a:xfrm>
              <a:off x="0" y="142875"/>
              <a:ext cx="10718500" cy="2462212"/>
            </a:xfrm>
            <a:prstGeom prst="rect">
              <a:avLst/>
            </a:prstGeom>
          </p:spPr>
          <p:txBody>
            <a:bodyPr lIns="0" tIns="0" rIns="0" bIns="0" rtlCol="0" anchor="t">
              <a:spAutoFit/>
            </a:bodyPr>
            <a:lstStyle/>
            <a:p>
              <a:pPr algn="ctr">
                <a:lnSpc>
                  <a:spcPts val="7200"/>
                </a:lnSpc>
              </a:pPr>
              <a:r>
                <a:rPr lang="en-US" sz="7200" spc="144" dirty="0">
                  <a:solidFill>
                    <a:srgbClr val="373737"/>
                  </a:solidFill>
                  <a:latin typeface="Muli Bold"/>
                </a:rPr>
                <a:t>What comes next?</a:t>
              </a:r>
            </a:p>
          </p:txBody>
        </p:sp>
      </p:grpSp>
      <p:sp>
        <p:nvSpPr>
          <p:cNvPr id="5" name="AutoShape 5"/>
          <p:cNvSpPr/>
          <p:nvPr/>
        </p:nvSpPr>
        <p:spPr>
          <a:xfrm>
            <a:off x="-361727" y="4384575"/>
            <a:ext cx="19259550" cy="15875"/>
          </a:xfrm>
          <a:prstGeom prst="rect">
            <a:avLst/>
          </a:prstGeom>
          <a:solidFill>
            <a:srgbClr val="373737"/>
          </a:solidFill>
        </p:spPr>
      </p:sp>
      <p:pic>
        <p:nvPicPr>
          <p:cNvPr id="6" name="Picture 6"/>
          <p:cNvPicPr>
            <a:picLocks noChangeAspect="1"/>
          </p:cNvPicPr>
          <p:nvPr/>
        </p:nvPicPr>
        <p:blipFill>
          <a:blip r:embed="rId2"/>
          <a:srcRect/>
          <a:stretch>
            <a:fillRect/>
          </a:stretch>
        </p:blipFill>
        <p:spPr>
          <a:xfrm>
            <a:off x="2495511" y="4199056"/>
            <a:ext cx="710955" cy="343843"/>
          </a:xfrm>
          <a:prstGeom prst="rect">
            <a:avLst/>
          </a:prstGeom>
        </p:spPr>
      </p:pic>
      <p:pic>
        <p:nvPicPr>
          <p:cNvPr id="7" name="Picture 7"/>
          <p:cNvPicPr>
            <a:picLocks noChangeAspect="1"/>
          </p:cNvPicPr>
          <p:nvPr/>
        </p:nvPicPr>
        <p:blipFill>
          <a:blip r:embed="rId3"/>
          <a:srcRect/>
          <a:stretch>
            <a:fillRect/>
          </a:stretch>
        </p:blipFill>
        <p:spPr>
          <a:xfrm>
            <a:off x="15020975" y="4159596"/>
            <a:ext cx="628547" cy="428555"/>
          </a:xfrm>
          <a:prstGeom prst="rect">
            <a:avLst/>
          </a:prstGeom>
        </p:spPr>
      </p:pic>
      <p:pic>
        <p:nvPicPr>
          <p:cNvPr id="8" name="Picture 8"/>
          <p:cNvPicPr>
            <a:picLocks noChangeAspect="1"/>
          </p:cNvPicPr>
          <p:nvPr/>
        </p:nvPicPr>
        <p:blipFill>
          <a:blip r:embed="rId4"/>
          <a:srcRect/>
          <a:stretch>
            <a:fillRect/>
          </a:stretch>
        </p:blipFill>
        <p:spPr>
          <a:xfrm>
            <a:off x="6793935" y="4159596"/>
            <a:ext cx="572627" cy="512241"/>
          </a:xfrm>
          <a:prstGeom prst="rect">
            <a:avLst/>
          </a:prstGeom>
        </p:spPr>
      </p:pic>
      <p:pic>
        <p:nvPicPr>
          <p:cNvPr id="9" name="Picture 9"/>
          <p:cNvPicPr>
            <a:picLocks noChangeAspect="1"/>
          </p:cNvPicPr>
          <p:nvPr/>
        </p:nvPicPr>
        <p:blipFill>
          <a:blip r:embed="rId5"/>
          <a:srcRect/>
          <a:stretch>
            <a:fillRect/>
          </a:stretch>
        </p:blipFill>
        <p:spPr>
          <a:xfrm>
            <a:off x="10895426" y="4137019"/>
            <a:ext cx="624645" cy="467916"/>
          </a:xfrm>
          <a:prstGeom prst="rect">
            <a:avLst/>
          </a:prstGeom>
        </p:spPr>
      </p:pic>
      <p:sp>
        <p:nvSpPr>
          <p:cNvPr id="10" name="TextBox 10"/>
          <p:cNvSpPr txBox="1"/>
          <p:nvPr/>
        </p:nvSpPr>
        <p:spPr>
          <a:xfrm>
            <a:off x="9051114" y="4846034"/>
            <a:ext cx="4369584" cy="848887"/>
          </a:xfrm>
          <a:prstGeom prst="rect">
            <a:avLst/>
          </a:prstGeom>
        </p:spPr>
        <p:txBody>
          <a:bodyPr wrap="square" lIns="0" tIns="0" rIns="0" bIns="0" rtlCol="0" anchor="t">
            <a:spAutoFit/>
          </a:bodyPr>
          <a:lstStyle/>
          <a:p>
            <a:pPr algn="ctr">
              <a:lnSpc>
                <a:spcPts val="3360"/>
              </a:lnSpc>
            </a:pPr>
            <a:r>
              <a:rPr lang="en-US" sz="2800" dirty="0">
                <a:solidFill>
                  <a:srgbClr val="E94E1B"/>
                </a:solidFill>
                <a:latin typeface="Muli Regular"/>
              </a:rPr>
              <a:t>Review assessment &amp; pupil progress systems</a:t>
            </a:r>
          </a:p>
        </p:txBody>
      </p:sp>
      <p:sp>
        <p:nvSpPr>
          <p:cNvPr id="12" name="TextBox 12"/>
          <p:cNvSpPr txBox="1"/>
          <p:nvPr/>
        </p:nvSpPr>
        <p:spPr>
          <a:xfrm>
            <a:off x="5118689" y="4875041"/>
            <a:ext cx="3603401" cy="848887"/>
          </a:xfrm>
          <a:prstGeom prst="rect">
            <a:avLst/>
          </a:prstGeom>
        </p:spPr>
        <p:txBody>
          <a:bodyPr wrap="square" lIns="0" tIns="0" rIns="0" bIns="0" rtlCol="0" anchor="t">
            <a:spAutoFit/>
          </a:bodyPr>
          <a:lstStyle/>
          <a:p>
            <a:pPr algn="ctr">
              <a:lnSpc>
                <a:spcPts val="3360"/>
              </a:lnSpc>
            </a:pPr>
            <a:r>
              <a:rPr lang="en-US" sz="2800" dirty="0">
                <a:solidFill>
                  <a:srgbClr val="EE227F"/>
                </a:solidFill>
                <a:latin typeface="Muli Regular"/>
              </a:rPr>
              <a:t>Feedback and review programme content</a:t>
            </a:r>
          </a:p>
        </p:txBody>
      </p:sp>
      <p:sp>
        <p:nvSpPr>
          <p:cNvPr id="14" name="TextBox 14"/>
          <p:cNvSpPr txBox="1"/>
          <p:nvPr/>
        </p:nvSpPr>
        <p:spPr>
          <a:xfrm>
            <a:off x="1356782" y="4924298"/>
            <a:ext cx="3079301" cy="848887"/>
          </a:xfrm>
          <a:prstGeom prst="rect">
            <a:avLst/>
          </a:prstGeom>
        </p:spPr>
        <p:txBody>
          <a:bodyPr lIns="0" tIns="0" rIns="0" bIns="0" rtlCol="0" anchor="t">
            <a:spAutoFit/>
          </a:bodyPr>
          <a:lstStyle/>
          <a:p>
            <a:pPr algn="ctr">
              <a:lnSpc>
                <a:spcPts val="3360"/>
              </a:lnSpc>
            </a:pPr>
            <a:r>
              <a:rPr lang="en-US" sz="2800" dirty="0">
                <a:solidFill>
                  <a:srgbClr val="662483"/>
                </a:solidFill>
                <a:latin typeface="Muli Regular"/>
              </a:rPr>
              <a:t>Consult pupils and staff again</a:t>
            </a:r>
          </a:p>
        </p:txBody>
      </p:sp>
      <p:sp>
        <p:nvSpPr>
          <p:cNvPr id="16" name="TextBox 16"/>
          <p:cNvSpPr txBox="1"/>
          <p:nvPr/>
        </p:nvSpPr>
        <p:spPr>
          <a:xfrm>
            <a:off x="13973347" y="4835707"/>
            <a:ext cx="3079301" cy="412870"/>
          </a:xfrm>
          <a:prstGeom prst="rect">
            <a:avLst/>
          </a:prstGeom>
        </p:spPr>
        <p:txBody>
          <a:bodyPr lIns="0" tIns="0" rIns="0" bIns="0" rtlCol="0" anchor="t">
            <a:spAutoFit/>
          </a:bodyPr>
          <a:lstStyle/>
          <a:p>
            <a:pPr algn="ctr">
              <a:lnSpc>
                <a:spcPts val="3360"/>
              </a:lnSpc>
            </a:pPr>
            <a:r>
              <a:rPr lang="en-US" sz="2800" dirty="0">
                <a:solidFill>
                  <a:srgbClr val="3AAA35"/>
                </a:solidFill>
                <a:latin typeface="Muli Regular"/>
              </a:rPr>
              <a:t>Further staff CPD</a:t>
            </a:r>
          </a:p>
        </p:txBody>
      </p:sp>
      <p:sp>
        <p:nvSpPr>
          <p:cNvPr id="20" name="TextBox 19">
            <a:extLst>
              <a:ext uri="{FF2B5EF4-FFF2-40B4-BE49-F238E27FC236}">
                <a16:creationId xmlns:a16="http://schemas.microsoft.com/office/drawing/2014/main" id="{F089E1EB-134E-4FF9-8381-D9D5AE5C5B59}"/>
              </a:ext>
            </a:extLst>
          </p:cNvPr>
          <p:cNvSpPr txBox="1"/>
          <p:nvPr/>
        </p:nvSpPr>
        <p:spPr>
          <a:xfrm>
            <a:off x="5118689" y="7910976"/>
            <a:ext cx="12123293" cy="529697"/>
          </a:xfrm>
          <a:prstGeom prst="rect">
            <a:avLst/>
          </a:prstGeom>
          <a:noFill/>
        </p:spPr>
        <p:txBody>
          <a:bodyPr wrap="square">
            <a:spAutoFit/>
          </a:bodyPr>
          <a:lstStyle/>
          <a:p>
            <a:pPr algn="ctr">
              <a:lnSpc>
                <a:spcPts val="3360"/>
              </a:lnSpc>
            </a:pPr>
            <a:r>
              <a:rPr lang="en-US" sz="3600" dirty="0">
                <a:solidFill>
                  <a:srgbClr val="558ED5"/>
                </a:solidFill>
                <a:latin typeface="Muli Regular"/>
              </a:rPr>
              <a:t>and so the cycle continues on…</a:t>
            </a:r>
          </a:p>
        </p:txBody>
      </p:sp>
      <p:sp>
        <p:nvSpPr>
          <p:cNvPr id="21" name="TextBox 15">
            <a:extLst>
              <a:ext uri="{FF2B5EF4-FFF2-40B4-BE49-F238E27FC236}">
                <a16:creationId xmlns:a16="http://schemas.microsoft.com/office/drawing/2014/main" id="{36CE9552-D39F-478A-BD8B-A7A20694F553}"/>
              </a:ext>
            </a:extLst>
          </p:cNvPr>
          <p:cNvSpPr txBox="1"/>
          <p:nvPr/>
        </p:nvSpPr>
        <p:spPr>
          <a:xfrm>
            <a:off x="1356782" y="6092998"/>
            <a:ext cx="3079301" cy="2202783"/>
          </a:xfrm>
          <a:prstGeom prst="rect">
            <a:avLst/>
          </a:prstGeom>
        </p:spPr>
        <p:txBody>
          <a:bodyPr lIns="0" tIns="0" rIns="0" bIns="0" rtlCol="0" anchor="t">
            <a:spAutoFit/>
          </a:bodyPr>
          <a:lstStyle/>
          <a:p>
            <a:pPr algn="ctr">
              <a:lnSpc>
                <a:spcPts val="2940"/>
              </a:lnSpc>
            </a:pPr>
            <a:r>
              <a:rPr lang="en-US" sz="2100" dirty="0">
                <a:solidFill>
                  <a:srgbClr val="373737"/>
                </a:solidFill>
                <a:latin typeface="Muli Extra Light"/>
              </a:rPr>
              <a:t>In this second round perhaps investigate the needs of specific groups as well as getting a general sense about how things are going.</a:t>
            </a:r>
          </a:p>
        </p:txBody>
      </p:sp>
      <p:sp>
        <p:nvSpPr>
          <p:cNvPr id="17" name="TextBox 15">
            <a:extLst>
              <a:ext uri="{FF2B5EF4-FFF2-40B4-BE49-F238E27FC236}">
                <a16:creationId xmlns:a16="http://schemas.microsoft.com/office/drawing/2014/main" id="{D7F0488D-6047-4E51-B054-D1F3538AA9D4}"/>
              </a:ext>
            </a:extLst>
          </p:cNvPr>
          <p:cNvSpPr txBox="1"/>
          <p:nvPr/>
        </p:nvSpPr>
        <p:spPr>
          <a:xfrm>
            <a:off x="5252936" y="6096343"/>
            <a:ext cx="3079301" cy="1084015"/>
          </a:xfrm>
          <a:prstGeom prst="rect">
            <a:avLst/>
          </a:prstGeom>
        </p:spPr>
        <p:txBody>
          <a:bodyPr lIns="0" tIns="0" rIns="0" bIns="0" rtlCol="0" anchor="t">
            <a:spAutoFit/>
          </a:bodyPr>
          <a:lstStyle/>
          <a:p>
            <a:pPr algn="ctr">
              <a:lnSpc>
                <a:spcPts val="2940"/>
              </a:lnSpc>
            </a:pPr>
            <a:r>
              <a:rPr lang="en-US" sz="2100" dirty="0">
                <a:solidFill>
                  <a:srgbClr val="373737"/>
                </a:solidFill>
                <a:latin typeface="Muli Extra Light"/>
              </a:rPr>
              <a:t>Look at inclusion and differentiation for SEND and more able pupils.</a:t>
            </a:r>
          </a:p>
        </p:txBody>
      </p:sp>
    </p:spTree>
    <p:extLst>
      <p:ext uri="{BB962C8B-B14F-4D97-AF65-F5344CB8AC3E}">
        <p14:creationId xmlns:p14="http://schemas.microsoft.com/office/powerpoint/2010/main" val="12379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0" grpId="0"/>
      <p:bldP spid="21"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B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178557" y="0"/>
            <a:ext cx="12340544" cy="10287000"/>
          </a:xfrm>
          <a:prstGeom prst="rect">
            <a:avLst/>
          </a:prstGeom>
        </p:spPr>
      </p:pic>
      <p:sp>
        <p:nvSpPr>
          <p:cNvPr id="3" name="TextBox 3"/>
          <p:cNvSpPr txBox="1"/>
          <p:nvPr/>
        </p:nvSpPr>
        <p:spPr>
          <a:xfrm>
            <a:off x="8727419" y="2775255"/>
            <a:ext cx="10097313" cy="1111250"/>
          </a:xfrm>
          <a:prstGeom prst="rect">
            <a:avLst/>
          </a:prstGeom>
        </p:spPr>
        <p:txBody>
          <a:bodyPr lIns="0" tIns="0" rIns="0" bIns="0" rtlCol="0" anchor="t">
            <a:spAutoFit/>
          </a:bodyPr>
          <a:lstStyle/>
          <a:p>
            <a:pPr marL="0" lvl="0" indent="0">
              <a:lnSpc>
                <a:spcPts val="9100"/>
              </a:lnSpc>
              <a:spcBef>
                <a:spcPct val="0"/>
              </a:spcBef>
            </a:pPr>
            <a:r>
              <a:rPr lang="en-US" sz="6500" dirty="0">
                <a:solidFill>
                  <a:srgbClr val="272727"/>
                </a:solidFill>
                <a:latin typeface="Open Sauce"/>
              </a:rPr>
              <a:t>FINAL QUESTIONS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800000">
            <a:off x="15552565" y="125981"/>
            <a:ext cx="2235262" cy="2235262"/>
          </a:xfrm>
          <a:prstGeom prst="rect">
            <a:avLst/>
          </a:prstGeom>
        </p:spPr>
      </p:pic>
      <p:sp>
        <p:nvSpPr>
          <p:cNvPr id="3" name="TextBox 3"/>
          <p:cNvSpPr txBox="1"/>
          <p:nvPr/>
        </p:nvSpPr>
        <p:spPr>
          <a:xfrm>
            <a:off x="1028700" y="2491890"/>
            <a:ext cx="15885554" cy="6346096"/>
          </a:xfrm>
          <a:prstGeom prst="rect">
            <a:avLst/>
          </a:prstGeom>
        </p:spPr>
        <p:txBody>
          <a:bodyPr lIns="0" tIns="0" rIns="0" bIns="0" rtlCol="0" anchor="t">
            <a:spAutoFit/>
          </a:bodyPr>
          <a:lstStyle/>
          <a:p>
            <a:pPr>
              <a:lnSpc>
                <a:spcPts val="5040"/>
              </a:lnSpc>
            </a:pPr>
            <a:r>
              <a:rPr lang="en-US" sz="3600" dirty="0">
                <a:solidFill>
                  <a:srgbClr val="000000"/>
                </a:solidFill>
                <a:latin typeface="Open Sauce Light"/>
              </a:rPr>
              <a:t>We offer:</a:t>
            </a:r>
          </a:p>
          <a:p>
            <a:pPr>
              <a:lnSpc>
                <a:spcPts val="5040"/>
              </a:lnSpc>
            </a:pPr>
            <a:endParaRPr lang="en-US" sz="3600" dirty="0">
              <a:solidFill>
                <a:srgbClr val="000000"/>
              </a:solidFill>
              <a:latin typeface="Open Sauce Light"/>
            </a:endParaRPr>
          </a:p>
          <a:p>
            <a:pPr marL="777240" lvl="1" indent="-388620">
              <a:lnSpc>
                <a:spcPts val="5040"/>
              </a:lnSpc>
              <a:buFont typeface="Arial"/>
              <a:buChar char="•"/>
            </a:pPr>
            <a:r>
              <a:rPr lang="en-US" sz="3200" dirty="0">
                <a:solidFill>
                  <a:srgbClr val="000000"/>
                </a:solidFill>
                <a:latin typeface="Open Sauce Light"/>
              </a:rPr>
              <a:t>School consultancy</a:t>
            </a:r>
          </a:p>
          <a:p>
            <a:pPr marL="777240" lvl="1" indent="-388620">
              <a:lnSpc>
                <a:spcPts val="5040"/>
              </a:lnSpc>
              <a:buFont typeface="Arial"/>
              <a:buChar char="•"/>
            </a:pPr>
            <a:r>
              <a:rPr lang="en-US" sz="3200" dirty="0">
                <a:solidFill>
                  <a:srgbClr val="000000"/>
                </a:solidFill>
                <a:latin typeface="Open Sauce Light"/>
              </a:rPr>
              <a:t>Staff training (and online CPD modules planned)</a:t>
            </a:r>
          </a:p>
          <a:p>
            <a:pPr marL="777240" lvl="1" indent="-388620">
              <a:lnSpc>
                <a:spcPts val="5040"/>
              </a:lnSpc>
              <a:buFont typeface="Arial"/>
              <a:buChar char="•"/>
            </a:pPr>
            <a:r>
              <a:rPr lang="en-US" sz="3200" dirty="0">
                <a:solidFill>
                  <a:srgbClr val="000000"/>
                </a:solidFill>
                <a:latin typeface="Open Sauce Light"/>
              </a:rPr>
              <a:t>Pupil surveys</a:t>
            </a:r>
          </a:p>
          <a:p>
            <a:pPr marL="777240" lvl="1" indent="-388620">
              <a:lnSpc>
                <a:spcPts val="5040"/>
              </a:lnSpc>
              <a:buFont typeface="Arial"/>
              <a:buChar char="•"/>
            </a:pPr>
            <a:r>
              <a:rPr lang="en-US" sz="3200" dirty="0">
                <a:solidFill>
                  <a:srgbClr val="000000"/>
                </a:solidFill>
                <a:latin typeface="Open Sauce Light"/>
              </a:rPr>
              <a:t>Y6 to Y7 transition pack (Chameleon Compass)</a:t>
            </a:r>
          </a:p>
          <a:p>
            <a:pPr marL="777240" lvl="1" indent="-388620">
              <a:lnSpc>
                <a:spcPts val="5040"/>
              </a:lnSpc>
              <a:buFont typeface="Arial"/>
              <a:buChar char="•"/>
            </a:pPr>
            <a:r>
              <a:rPr lang="en-US" sz="3200" dirty="0">
                <a:solidFill>
                  <a:srgbClr val="000000"/>
                </a:solidFill>
                <a:latin typeface="Open Sauce Light"/>
              </a:rPr>
              <a:t>More primary PSHE packs planned, sign up free on our website to receive our newsletters and updates and follow us on Twitter @chameleonpde</a:t>
            </a:r>
          </a:p>
          <a:p>
            <a:pPr marL="777240" lvl="1" indent="-388620">
              <a:lnSpc>
                <a:spcPts val="5040"/>
              </a:lnSpc>
              <a:buFont typeface="Arial"/>
              <a:buChar char="•"/>
            </a:pPr>
            <a:r>
              <a:rPr lang="en-US" sz="3200" dirty="0">
                <a:solidFill>
                  <a:srgbClr val="000000"/>
                </a:solidFill>
                <a:latin typeface="Open Sauce Light"/>
              </a:rPr>
              <a:t>Coming soon – SEND RSHE Progression and Assessment Tool </a:t>
            </a:r>
            <a:r>
              <a:rPr lang="en-US" sz="3200">
                <a:solidFill>
                  <a:srgbClr val="000000"/>
                </a:solidFill>
                <a:latin typeface="Open Sauce Light"/>
              </a:rPr>
              <a:t>(for mainstream </a:t>
            </a:r>
            <a:r>
              <a:rPr lang="en-US" sz="3200" dirty="0">
                <a:solidFill>
                  <a:srgbClr val="000000"/>
                </a:solidFill>
                <a:latin typeface="Open Sauce Light"/>
              </a:rPr>
              <a:t>and SEND settings)</a:t>
            </a:r>
          </a:p>
        </p:txBody>
      </p:sp>
      <p:pic>
        <p:nvPicPr>
          <p:cNvPr id="4" name="Picture 4"/>
          <p:cNvPicPr>
            <a:picLocks noChangeAspect="1"/>
          </p:cNvPicPr>
          <p:nvPr/>
        </p:nvPicPr>
        <p:blipFill>
          <a:blip r:embed="rId4"/>
          <a:srcRect/>
          <a:stretch>
            <a:fillRect/>
          </a:stretch>
        </p:blipFill>
        <p:spPr>
          <a:xfrm>
            <a:off x="1028700" y="493360"/>
            <a:ext cx="9538409" cy="1737236"/>
          </a:xfrm>
          <a:prstGeom prst="rect">
            <a:avLst/>
          </a:prstGeom>
        </p:spPr>
      </p:pic>
      <p:sp>
        <p:nvSpPr>
          <p:cNvPr id="5" name="TextBox 5"/>
          <p:cNvSpPr txBox="1"/>
          <p:nvPr/>
        </p:nvSpPr>
        <p:spPr>
          <a:xfrm>
            <a:off x="9845050" y="7985063"/>
            <a:ext cx="15885554" cy="1889760"/>
          </a:xfrm>
          <a:prstGeom prst="rect">
            <a:avLst/>
          </a:prstGeom>
        </p:spPr>
        <p:txBody>
          <a:bodyPr lIns="0" tIns="0" rIns="0" bIns="0" rtlCol="0" anchor="t">
            <a:spAutoFit/>
          </a:bodyPr>
          <a:lstStyle/>
          <a:p>
            <a:pPr>
              <a:lnSpc>
                <a:spcPts val="5040"/>
              </a:lnSpc>
            </a:pPr>
            <a:endParaRPr dirty="0"/>
          </a:p>
          <a:p>
            <a:pPr>
              <a:lnSpc>
                <a:spcPts val="5040"/>
              </a:lnSpc>
            </a:pPr>
            <a:r>
              <a:rPr lang="en-US" sz="3600" dirty="0">
                <a:solidFill>
                  <a:srgbClr val="000000"/>
                </a:solidFill>
                <a:latin typeface="Open Sauce Light Bold"/>
              </a:rPr>
              <a:t>richard@chameleonpde.com</a:t>
            </a:r>
          </a:p>
          <a:p>
            <a:pPr>
              <a:lnSpc>
                <a:spcPts val="5040"/>
              </a:lnSpc>
            </a:pPr>
            <a:r>
              <a:rPr lang="en-US" sz="3600" dirty="0">
                <a:solidFill>
                  <a:srgbClr val="000000"/>
                </a:solidFill>
                <a:latin typeface="Open Sauce Light Bold"/>
              </a:rPr>
              <a:t>www.chameleonpde.com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AB40"/>
        </a:solidFill>
        <a:effectLst/>
      </p:bgPr>
    </p:bg>
    <p:spTree>
      <p:nvGrpSpPr>
        <p:cNvPr id="1" name=""/>
        <p:cNvGrpSpPr/>
        <p:nvPr/>
      </p:nvGrpSpPr>
      <p:grpSpPr>
        <a:xfrm>
          <a:off x="0" y="0"/>
          <a:ext cx="0" cy="0"/>
          <a:chOff x="0" y="0"/>
          <a:chExt cx="0" cy="0"/>
        </a:xfrm>
      </p:grpSpPr>
      <p:sp>
        <p:nvSpPr>
          <p:cNvPr id="2" name="TextBox 2"/>
          <p:cNvSpPr txBox="1"/>
          <p:nvPr/>
        </p:nvSpPr>
        <p:spPr>
          <a:xfrm>
            <a:off x="1335642" y="1019175"/>
            <a:ext cx="14890450" cy="4886325"/>
          </a:xfrm>
          <a:prstGeom prst="rect">
            <a:avLst/>
          </a:prstGeom>
        </p:spPr>
        <p:txBody>
          <a:bodyPr lIns="0" tIns="0" rIns="0" bIns="0" rtlCol="0" anchor="t">
            <a:spAutoFit/>
          </a:bodyPr>
          <a:lstStyle/>
          <a:p>
            <a:pPr>
              <a:lnSpc>
                <a:spcPts val="9600"/>
              </a:lnSpc>
            </a:pPr>
            <a:r>
              <a:rPr lang="en-US" sz="8000" dirty="0">
                <a:solidFill>
                  <a:srgbClr val="FFFFFF"/>
                </a:solidFill>
                <a:latin typeface="Open Sauce"/>
              </a:rPr>
              <a:t>Do you know the statutory guidance?</a:t>
            </a:r>
          </a:p>
          <a:p>
            <a:pPr>
              <a:lnSpc>
                <a:spcPts val="9600"/>
              </a:lnSpc>
            </a:pPr>
            <a:endParaRPr lang="en-US" sz="8000" dirty="0">
              <a:solidFill>
                <a:srgbClr val="FFFFFF"/>
              </a:solidFill>
              <a:latin typeface="Open Sauce"/>
            </a:endParaRPr>
          </a:p>
          <a:p>
            <a:pPr marL="0" lvl="0" indent="0">
              <a:lnSpc>
                <a:spcPts val="9600"/>
              </a:lnSpc>
            </a:pPr>
            <a:r>
              <a:rPr lang="en-US" sz="8000" dirty="0">
                <a:solidFill>
                  <a:srgbClr val="FFFFFF"/>
                </a:solidFill>
                <a:latin typeface="Open Sauce"/>
              </a:rPr>
              <a:t>Quiz</a:t>
            </a:r>
          </a:p>
        </p:txBody>
      </p:sp>
      <p:pic>
        <p:nvPicPr>
          <p:cNvPr id="3" name="Picture 3"/>
          <p:cNvPicPr>
            <a:picLocks noChangeAspect="1"/>
          </p:cNvPicPr>
          <p:nvPr/>
        </p:nvPicPr>
        <p:blipFill>
          <a:blip r:embed="rId2"/>
          <a:srcRect/>
          <a:stretch>
            <a:fillRect/>
          </a:stretch>
        </p:blipFill>
        <p:spPr>
          <a:xfrm>
            <a:off x="10418787" y="3009900"/>
            <a:ext cx="4046059" cy="579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650166" y="0"/>
            <a:ext cx="12344400" cy="10287000"/>
          </a:xfrm>
          <a:prstGeom prst="rect">
            <a:avLst/>
          </a:prstGeom>
        </p:spPr>
      </p:pic>
      <p:sp>
        <p:nvSpPr>
          <p:cNvPr id="3" name="TextBox 3"/>
          <p:cNvSpPr txBox="1"/>
          <p:nvPr/>
        </p:nvSpPr>
        <p:spPr>
          <a:xfrm>
            <a:off x="1028700" y="3208672"/>
            <a:ext cx="9238940" cy="3166110"/>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Schools should be teaching RSHE from :</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September 2020</a:t>
            </a:r>
          </a:p>
          <a:p>
            <a:pPr>
              <a:lnSpc>
                <a:spcPts val="5040"/>
              </a:lnSpc>
            </a:pPr>
            <a:r>
              <a:rPr lang="en-US" sz="3600" dirty="0">
                <a:solidFill>
                  <a:srgbClr val="272727"/>
                </a:solidFill>
                <a:latin typeface="Open Sauce Light"/>
              </a:rPr>
              <a:t>B) Easter 2021</a:t>
            </a:r>
          </a:p>
          <a:p>
            <a:pPr marL="0" lvl="0" indent="0" algn="l">
              <a:lnSpc>
                <a:spcPts val="5040"/>
              </a:lnSpc>
              <a:spcBef>
                <a:spcPct val="0"/>
              </a:spcBef>
            </a:pPr>
            <a:r>
              <a:rPr lang="en-US" sz="3600" dirty="0">
                <a:solidFill>
                  <a:srgbClr val="272727"/>
                </a:solidFill>
                <a:latin typeface="Open Sauce Light"/>
              </a:rPr>
              <a:t>C) September 2022</a:t>
            </a:r>
          </a:p>
        </p:txBody>
      </p:sp>
      <p:sp>
        <p:nvSpPr>
          <p:cNvPr id="4" name="TextBox 4"/>
          <p:cNvSpPr txBox="1"/>
          <p:nvPr/>
        </p:nvSpPr>
        <p:spPr>
          <a:xfrm>
            <a:off x="848558" y="1525708"/>
            <a:ext cx="4466034"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88029" y="0"/>
            <a:ext cx="10972800" cy="10287000"/>
          </a:xfrm>
          <a:prstGeom prst="rect">
            <a:avLst/>
          </a:prstGeom>
        </p:spPr>
      </p:pic>
      <p:sp>
        <p:nvSpPr>
          <p:cNvPr id="3" name="TextBox 3"/>
          <p:cNvSpPr txBox="1"/>
          <p:nvPr/>
        </p:nvSpPr>
        <p:spPr>
          <a:xfrm>
            <a:off x="6591184" y="1612099"/>
            <a:ext cx="8438493" cy="857250"/>
          </a:xfrm>
          <a:prstGeom prst="rect">
            <a:avLst/>
          </a:prstGeom>
        </p:spPr>
        <p:txBody>
          <a:bodyPr lIns="0" tIns="0" rIns="0" bIns="0" rtlCol="0" anchor="t">
            <a:spAutoFit/>
          </a:bodyPr>
          <a:lstStyle/>
          <a:p>
            <a:pPr marL="0" lvl="0" indent="0">
              <a:lnSpc>
                <a:spcPts val="6720"/>
              </a:lnSpc>
            </a:pPr>
            <a:r>
              <a:rPr lang="en-US" sz="5600" dirty="0">
                <a:solidFill>
                  <a:srgbClr val="000000"/>
                </a:solidFill>
                <a:latin typeface="Open Sauce Bold"/>
              </a:rPr>
              <a:t>QUESTION 2</a:t>
            </a:r>
          </a:p>
        </p:txBody>
      </p:sp>
      <p:sp>
        <p:nvSpPr>
          <p:cNvPr id="4" name="TextBox 4"/>
          <p:cNvSpPr txBox="1"/>
          <p:nvPr/>
        </p:nvSpPr>
        <p:spPr>
          <a:xfrm>
            <a:off x="6591184" y="2882564"/>
            <a:ext cx="10927210" cy="315182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An RSE policy :</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Must be a discrete policy</a:t>
            </a:r>
          </a:p>
          <a:p>
            <a:pPr marL="0" lvl="0" indent="0" algn="l">
              <a:lnSpc>
                <a:spcPts val="5040"/>
              </a:lnSpc>
              <a:spcBef>
                <a:spcPct val="0"/>
              </a:spcBef>
            </a:pPr>
            <a:r>
              <a:rPr lang="en-US" sz="3600" dirty="0">
                <a:solidFill>
                  <a:srgbClr val="272727"/>
                </a:solidFill>
                <a:latin typeface="Open Sauce Light"/>
              </a:rPr>
              <a:t>B) Can be integrated within a broader PSHE policy</a:t>
            </a:r>
          </a:p>
          <a:p>
            <a:pPr marL="0" lvl="0" indent="0" algn="l">
              <a:lnSpc>
                <a:spcPts val="5040"/>
              </a:lnSpc>
              <a:spcBef>
                <a:spcPct val="0"/>
              </a:spcBef>
            </a:pPr>
            <a:r>
              <a:rPr lang="en-US" sz="3600" dirty="0">
                <a:solidFill>
                  <a:srgbClr val="272727"/>
                </a:solidFill>
                <a:latin typeface="Open Sauce Light"/>
              </a:rPr>
              <a:t>C) Either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22824"/>
            <a:ext cx="9238940" cy="6356985"/>
          </a:xfrm>
          <a:prstGeom prst="rect">
            <a:avLst/>
          </a:prstGeom>
        </p:spPr>
        <p:txBody>
          <a:bodyPr lIns="0" tIns="0" rIns="0" bIns="0" rtlCol="0" anchor="t">
            <a:spAutoFit/>
          </a:bodyPr>
          <a:lstStyle/>
          <a:p>
            <a:pPr>
              <a:lnSpc>
                <a:spcPts val="5040"/>
              </a:lnSpc>
            </a:pPr>
            <a:r>
              <a:rPr lang="en-US" sz="3600" dirty="0">
                <a:solidFill>
                  <a:srgbClr val="272727"/>
                </a:solidFill>
                <a:latin typeface="Open Sauce Light"/>
              </a:rPr>
              <a:t>Which of these elements MUST be included within an RSE policy</a:t>
            </a:r>
          </a:p>
          <a:p>
            <a:pPr>
              <a:lnSpc>
                <a:spcPts val="5040"/>
              </a:lnSpc>
            </a:pPr>
            <a:endParaRPr lang="en-US" sz="3600" dirty="0">
              <a:solidFill>
                <a:srgbClr val="272727"/>
              </a:solidFill>
              <a:latin typeface="Open Sauce Light"/>
            </a:endParaRPr>
          </a:p>
          <a:p>
            <a:pPr>
              <a:lnSpc>
                <a:spcPts val="5040"/>
              </a:lnSpc>
            </a:pPr>
            <a:r>
              <a:rPr lang="en-US" sz="3600" dirty="0">
                <a:solidFill>
                  <a:srgbClr val="272727"/>
                </a:solidFill>
                <a:latin typeface="Open Sauce Light"/>
              </a:rPr>
              <a:t>A) Definition of Relationships Education</a:t>
            </a:r>
          </a:p>
          <a:p>
            <a:pPr>
              <a:lnSpc>
                <a:spcPts val="5040"/>
              </a:lnSpc>
            </a:pPr>
            <a:r>
              <a:rPr lang="en-US" sz="3600" dirty="0">
                <a:solidFill>
                  <a:srgbClr val="272727"/>
                </a:solidFill>
                <a:latin typeface="Open Sauce Light"/>
              </a:rPr>
              <a:t>B) Definition of Sex Education</a:t>
            </a:r>
          </a:p>
          <a:p>
            <a:pPr>
              <a:lnSpc>
                <a:spcPts val="5040"/>
              </a:lnSpc>
            </a:pPr>
            <a:r>
              <a:rPr lang="en-US" sz="3600" dirty="0">
                <a:solidFill>
                  <a:srgbClr val="272727"/>
                </a:solidFill>
                <a:latin typeface="Open Sauce Light"/>
              </a:rPr>
              <a:t>C) Definition of Health Education</a:t>
            </a:r>
          </a:p>
          <a:p>
            <a:pPr>
              <a:lnSpc>
                <a:spcPts val="5040"/>
              </a:lnSpc>
            </a:pPr>
            <a:r>
              <a:rPr lang="en-US" sz="3600" dirty="0">
                <a:solidFill>
                  <a:srgbClr val="272727"/>
                </a:solidFill>
                <a:latin typeface="Open Sauce Light"/>
              </a:rPr>
              <a:t>D) Monitoring and evaluation</a:t>
            </a:r>
          </a:p>
          <a:p>
            <a:pPr>
              <a:lnSpc>
                <a:spcPts val="5040"/>
              </a:lnSpc>
            </a:pPr>
            <a:r>
              <a:rPr lang="en-US" sz="3600" dirty="0">
                <a:solidFill>
                  <a:srgbClr val="272727"/>
                </a:solidFill>
                <a:latin typeface="Open Sauce Light"/>
              </a:rPr>
              <a:t>E) Right of withdraw</a:t>
            </a:r>
          </a:p>
          <a:p>
            <a:pPr>
              <a:lnSpc>
                <a:spcPts val="5040"/>
              </a:lnSpc>
            </a:pPr>
            <a:r>
              <a:rPr lang="en-US" sz="3600" dirty="0">
                <a:solidFill>
                  <a:srgbClr val="272727"/>
                </a:solidFill>
                <a:latin typeface="Open Sauce Light"/>
              </a:rPr>
              <a:t>F) Curriculum content</a:t>
            </a:r>
          </a:p>
          <a:p>
            <a:pPr marL="0" lvl="0" indent="0" algn="l">
              <a:lnSpc>
                <a:spcPts val="5040"/>
              </a:lnSpc>
              <a:spcBef>
                <a:spcPct val="0"/>
              </a:spcBef>
            </a:pPr>
            <a:r>
              <a:rPr lang="en-US" sz="3600" dirty="0">
                <a:solidFill>
                  <a:srgbClr val="272727"/>
                </a:solidFill>
                <a:latin typeface="Open Sauce Light"/>
              </a:rPr>
              <a:t>G) The views of pupils</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772900" y="850823"/>
            <a:ext cx="5486400" cy="8229600"/>
          </a:xfrm>
          <a:prstGeom prst="rect">
            <a:avLst/>
          </a:prstGeom>
        </p:spPr>
      </p:pic>
      <p:sp>
        <p:nvSpPr>
          <p:cNvPr id="4" name="TextBox 4"/>
          <p:cNvSpPr txBox="1"/>
          <p:nvPr/>
        </p:nvSpPr>
        <p:spPr>
          <a:xfrm>
            <a:off x="1028700" y="595313"/>
            <a:ext cx="4616053" cy="857250"/>
          </a:xfrm>
          <a:prstGeom prst="rect">
            <a:avLst/>
          </a:prstGeom>
        </p:spPr>
        <p:txBody>
          <a:bodyPr lIns="0" tIns="0" rIns="0" bIns="0" rtlCol="0" anchor="t">
            <a:spAutoFit/>
          </a:bodyPr>
          <a:lstStyle/>
          <a:p>
            <a:pPr algn="ctr">
              <a:lnSpc>
                <a:spcPts val="6720"/>
              </a:lnSpc>
              <a:spcBef>
                <a:spcPct val="0"/>
              </a:spcBef>
            </a:pPr>
            <a:r>
              <a:rPr lang="en-US" sz="5600" spc="112" dirty="0">
                <a:solidFill>
                  <a:srgbClr val="000000"/>
                </a:solidFill>
                <a:latin typeface="Open Sauce Bold"/>
              </a:rPr>
              <a:t>QUESTION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2220</Words>
  <Application>Microsoft Office PowerPoint</Application>
  <PresentationFormat>Custom</PresentationFormat>
  <Paragraphs>296</Paragraphs>
  <Slides>53</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Open Sauce Light</vt:lpstr>
      <vt:lpstr>Arial</vt:lpstr>
      <vt:lpstr>Muli Bold</vt:lpstr>
      <vt:lpstr>Muli Regular</vt:lpstr>
      <vt:lpstr>Calibri</vt:lpstr>
      <vt:lpstr>Muli Extra Light</vt:lpstr>
      <vt:lpstr>Open Sauce Light Bold</vt:lpstr>
      <vt:lpstr>Open Sauce</vt:lpstr>
      <vt:lpstr>Arimo</vt:lpstr>
      <vt:lpstr>Open Sauce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Gateshead PSHE Workshop 25/05/21</dc:title>
  <dc:creator>user</dc:creator>
  <cp:lastModifiedBy>Yvonne Hoyland</cp:lastModifiedBy>
  <cp:revision>17</cp:revision>
  <dcterms:created xsi:type="dcterms:W3CDTF">2006-08-16T00:00:00Z</dcterms:created>
  <dcterms:modified xsi:type="dcterms:W3CDTF">2021-08-10T15:22:39Z</dcterms:modified>
  <dc:identifier>DAEfYAjL5Pk</dc:identifier>
</cp:coreProperties>
</file>