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39"/>
  </p:notesMasterIdLst>
  <p:sldIdLst>
    <p:sldId id="396" r:id="rId6"/>
    <p:sldId id="316" r:id="rId7"/>
    <p:sldId id="353" r:id="rId8"/>
    <p:sldId id="405" r:id="rId9"/>
    <p:sldId id="422" r:id="rId10"/>
    <p:sldId id="298" r:id="rId11"/>
    <p:sldId id="424" r:id="rId12"/>
    <p:sldId id="300" r:id="rId13"/>
    <p:sldId id="306" r:id="rId14"/>
    <p:sldId id="394" r:id="rId15"/>
    <p:sldId id="266" r:id="rId16"/>
    <p:sldId id="268" r:id="rId17"/>
    <p:sldId id="343" r:id="rId18"/>
    <p:sldId id="344" r:id="rId19"/>
    <p:sldId id="345" r:id="rId20"/>
    <p:sldId id="346" r:id="rId21"/>
    <p:sldId id="347" r:id="rId22"/>
    <p:sldId id="420" r:id="rId23"/>
    <p:sldId id="421" r:id="rId24"/>
    <p:sldId id="380" r:id="rId25"/>
    <p:sldId id="388" r:id="rId26"/>
    <p:sldId id="381" r:id="rId27"/>
    <p:sldId id="382" r:id="rId28"/>
    <p:sldId id="374" r:id="rId29"/>
    <p:sldId id="331" r:id="rId30"/>
    <p:sldId id="393" r:id="rId31"/>
    <p:sldId id="417" r:id="rId32"/>
    <p:sldId id="367" r:id="rId33"/>
    <p:sldId id="404" r:id="rId34"/>
    <p:sldId id="425" r:id="rId35"/>
    <p:sldId id="426" r:id="rId36"/>
    <p:sldId id="256" r:id="rId37"/>
    <p:sldId id="2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sorterViewPr>
    <p:cViewPr>
      <p:scale>
        <a:sx n="100" d="100"/>
        <a:sy n="100" d="100"/>
      </p:scale>
      <p:origin x="0" y="-16362"/>
    </p:cViewPr>
  </p:sorterViewPr>
  <p:notesViewPr>
    <p:cSldViewPr snapToGrid="0">
      <p:cViewPr varScale="1">
        <p:scale>
          <a:sx n="55" d="100"/>
          <a:sy n="55" d="100"/>
        </p:scale>
        <p:origin x="20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C0AEE-F3C4-4153-AB11-0649CF08F3E3}" type="datetimeFigureOut">
              <a:rPr lang="en-GB" smtClean="0"/>
              <a:t>16/06/2021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8E136-84A4-4CBA-8502-C270B10A0869}" type="slidenum">
              <a:rPr lang="en-GB" smtClean="0"/>
              <a:t>‹#›</a:t>
            </a:fld>
            <a:endParaRPr lang="en-GB" dirty="0"/>
          </a:p>
        </p:txBody>
      </p:sp>
    </p:spTree>
    <p:extLst>
      <p:ext uri="{BB962C8B-B14F-4D97-AF65-F5344CB8AC3E}">
        <p14:creationId xmlns:p14="http://schemas.microsoft.com/office/powerpoint/2010/main" val="335838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F7FB269-5EE3-43EC-A00F-705363B9BAC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AFF4F4C-C9AC-4BD8-91DE-AA54F1C1E7BE}"/>
              </a:ext>
            </a:extLst>
          </p:cNvPr>
          <p:cNvSpPr>
            <a:spLocks noGrp="1"/>
          </p:cNvSpPr>
          <p:nvPr>
            <p:ph type="body" idx="1"/>
          </p:nvPr>
        </p:nvSpPr>
        <p:spPr/>
        <p:txBody>
          <a:bodyPr/>
          <a:lstStyle/>
          <a:p>
            <a:pPr marL="229405" indent="-229405"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15364" name="Slide Number Placeholder 3">
            <a:extLst>
              <a:ext uri="{FF2B5EF4-FFF2-40B4-BE49-F238E27FC236}">
                <a16:creationId xmlns:a16="http://schemas.microsoft.com/office/drawing/2014/main" id="{A8ADEFF8-EC56-40D4-A76D-783391C0E7C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1BD756-3639-4465-AB93-F84D32946272}" type="slidenum">
              <a:rPr lang="en-GB" altLang="en-US" smtClean="0"/>
              <a:pPr>
                <a:spcBef>
                  <a:spcPct val="0"/>
                </a:spcBef>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Notes Placeholder 2">
            <a:extLst>
              <a:ext uri="{FF2B5EF4-FFF2-40B4-BE49-F238E27FC236}">
                <a16:creationId xmlns:a16="http://schemas.microsoft.com/office/drawing/2014/main" id="{0F873452-FDDC-4427-B62B-81F36DD860B4}"/>
              </a:ext>
            </a:extLst>
          </p:cNvPr>
          <p:cNvSpPr>
            <a:spLocks noGrp="1" noChangeArrowheads="1"/>
          </p:cNvSpPr>
          <p:nvPr>
            <p:ph type="body" idx="1"/>
          </p:nvPr>
        </p:nvSpPr>
        <p:spPr>
          <a:noFill/>
        </p:spPr>
        <p:txBody>
          <a:bodyPr/>
          <a:lstStyle/>
          <a:p>
            <a:r>
              <a:rPr lang="en-GB" altLang="en-US" dirty="0"/>
              <a:t>Remove the suspicion from workforce – staff may wonder why all the questions/survey </a:t>
            </a:r>
          </a:p>
          <a:p>
            <a:r>
              <a:rPr lang="en-GB" altLang="en-US" dirty="0"/>
              <a:t>– health advocate to allay suspicions </a:t>
            </a:r>
          </a:p>
          <a:p>
            <a:r>
              <a:rPr lang="en-GB" altLang="en-US" dirty="0"/>
              <a:t>– the BHAW is for them </a:t>
            </a:r>
          </a:p>
          <a:p>
            <a:endParaRPr lang="en-GB" altLang="en-US" dirty="0"/>
          </a:p>
          <a:p>
            <a:endParaRPr lang="en-GB" altLang="en-US" dirty="0"/>
          </a:p>
        </p:txBody>
      </p:sp>
      <p:sp>
        <p:nvSpPr>
          <p:cNvPr id="43012" name="Slide Number Placeholder 3">
            <a:extLst>
              <a:ext uri="{FF2B5EF4-FFF2-40B4-BE49-F238E27FC236}">
                <a16:creationId xmlns:a16="http://schemas.microsoft.com/office/drawing/2014/main" id="{87868D8E-2ADE-4F98-9FD4-7706E9E6C03D}"/>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F2E055-424E-400E-85D3-0C6B9C04E33A}" type="slidenum">
              <a:rPr lang="en-US" altLang="en-US" smtClean="0">
                <a:latin typeface="Arial" panose="020B0604020202020204" pitchFamily="34" charset="0"/>
              </a:rPr>
              <a:pPr>
                <a:spcBef>
                  <a:spcPct val="0"/>
                </a:spcBef>
              </a:pPr>
              <a:t>10</a:t>
            </a:fld>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660DF3C-4DD2-41E7-9D17-21017E7551C5}"/>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ABE4C19-AED0-4B41-BE4E-6C042BBBBA28}"/>
              </a:ext>
            </a:extLst>
          </p:cNvPr>
          <p:cNvSpPr>
            <a:spLocks noGrp="1" noChangeArrowheads="1"/>
          </p:cNvSpPr>
          <p:nvPr>
            <p:ph type="body" idx="1"/>
          </p:nvPr>
        </p:nvSpPr>
        <p:spPr>
          <a:noFill/>
        </p:spPr>
        <p:txBody>
          <a:bodyPr/>
          <a:lstStyle/>
          <a:p>
            <a:r>
              <a:rPr lang="en-GB" altLang="en-US" sz="1800" dirty="0"/>
              <a:t>Important to re-iterate at this point that success in the award is linked to support of line/senior management and local award co-ordinator</a:t>
            </a:r>
          </a:p>
          <a:p>
            <a:endParaRPr lang="en-GB" altLang="en-US" dirty="0"/>
          </a:p>
        </p:txBody>
      </p:sp>
      <p:sp>
        <p:nvSpPr>
          <p:cNvPr id="51204" name="Slide Number Placeholder 3">
            <a:extLst>
              <a:ext uri="{FF2B5EF4-FFF2-40B4-BE49-F238E27FC236}">
                <a16:creationId xmlns:a16="http://schemas.microsoft.com/office/drawing/2014/main" id="{80AE7A24-C889-4BDA-AE52-5030D5690EBB}"/>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7DEF24-6660-47BC-A816-AA3D4597035D}" type="slidenum">
              <a:rPr lang="en-US" altLang="en-US" smtClean="0">
                <a:latin typeface="Arial" panose="020B0604020202020204" pitchFamily="34" charset="0"/>
              </a:rPr>
              <a:pPr>
                <a:spcBef>
                  <a:spcPct val="0"/>
                </a:spcBef>
              </a:pPr>
              <a:t>11</a:t>
            </a:fld>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60117BC-9D64-4E38-BDE5-96A81EA0459A}"/>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C3FF8422-BEAE-4936-A278-452D74F35903}"/>
              </a:ext>
            </a:extLst>
          </p:cNvPr>
          <p:cNvSpPr>
            <a:spLocks noGrp="1" noChangeArrowheads="1"/>
          </p:cNvSpPr>
          <p:nvPr>
            <p:ph type="body" idx="1"/>
          </p:nvPr>
        </p:nvSpPr>
        <p:spPr>
          <a:noFill/>
        </p:spPr>
        <p:txBody>
          <a:bodyPr/>
          <a:lstStyle/>
          <a:p>
            <a:endParaRPr lang="en-GB" altLang="en-US" dirty="0"/>
          </a:p>
        </p:txBody>
      </p:sp>
      <p:sp>
        <p:nvSpPr>
          <p:cNvPr id="53252" name="Slide Number Placeholder 3">
            <a:extLst>
              <a:ext uri="{FF2B5EF4-FFF2-40B4-BE49-F238E27FC236}">
                <a16:creationId xmlns:a16="http://schemas.microsoft.com/office/drawing/2014/main" id="{B6A1499F-8EAE-4421-897F-7A9C992F8B3C}"/>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B2B831-9947-4B66-B6CC-8F198DCFD275}" type="slidenum">
              <a:rPr lang="en-US" altLang="en-US" smtClean="0">
                <a:latin typeface="Arial" panose="020B0604020202020204" pitchFamily="34" charset="0"/>
              </a:rPr>
              <a:pPr>
                <a:spcBef>
                  <a:spcPct val="0"/>
                </a:spcBef>
              </a:pPr>
              <a:t>12</a:t>
            </a:fld>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ED2268E-5AB4-47E4-87F5-D5A93BD33541}"/>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AC9D33C8-B388-4682-8670-0287F3BC0A15}"/>
              </a:ext>
            </a:extLst>
          </p:cNvPr>
          <p:cNvSpPr>
            <a:spLocks noGrp="1" noChangeArrowheads="1"/>
          </p:cNvSpPr>
          <p:nvPr>
            <p:ph type="body" idx="1"/>
          </p:nvPr>
        </p:nvSpPr>
        <p:spPr>
          <a:noFill/>
        </p:spPr>
        <p:txBody>
          <a:bodyPr/>
          <a:lstStyle/>
          <a:p>
            <a:r>
              <a:rPr lang="en-GB" altLang="en-US" dirty="0"/>
              <a:t>Go though criteria documents - -email out before attendance at bespoke session</a:t>
            </a:r>
          </a:p>
        </p:txBody>
      </p:sp>
      <p:sp>
        <p:nvSpPr>
          <p:cNvPr id="55300" name="Slide Number Placeholder 3">
            <a:extLst>
              <a:ext uri="{FF2B5EF4-FFF2-40B4-BE49-F238E27FC236}">
                <a16:creationId xmlns:a16="http://schemas.microsoft.com/office/drawing/2014/main" id="{C05BEE0D-9BF2-473D-92EB-2901B4A81FD0}"/>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CAAED-5A08-42D9-B7A7-AECD8A9CC0EF}" type="slidenum">
              <a:rPr lang="en-US" altLang="en-US" smtClean="0">
                <a:latin typeface="Arial" panose="020B0604020202020204" pitchFamily="34" charset="0"/>
              </a:rPr>
              <a:pPr>
                <a:spcBef>
                  <a:spcPct val="0"/>
                </a:spcBef>
              </a:pPr>
              <a:t>13</a:t>
            </a:fld>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4B8501E-FECD-40D7-AC14-5EBB94CA9E05}"/>
              </a:ext>
            </a:extLst>
          </p:cNvPr>
          <p:cNvSpPr>
            <a:spLocks noGrp="1" noRot="1" noChangeAspect="1" noChangeArrowheads="1" noTextEdit="1"/>
          </p:cNvSpPr>
          <p:nvPr>
            <p:ph type="sldImg"/>
          </p:nvPr>
        </p:nvSpPr>
        <p:spPr>
          <a:ln/>
        </p:spPr>
      </p:sp>
      <p:sp>
        <p:nvSpPr>
          <p:cNvPr id="57347" name="Slide Number Placeholder 3">
            <a:extLst>
              <a:ext uri="{FF2B5EF4-FFF2-40B4-BE49-F238E27FC236}">
                <a16:creationId xmlns:a16="http://schemas.microsoft.com/office/drawing/2014/main" id="{5CA46E87-C9FA-4116-AC9C-046CD36A0A86}"/>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39AC37-8BF3-46E8-82B1-A56063AA2F41}" type="slidenum">
              <a:rPr lang="en-US" altLang="en-US" smtClean="0">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57348" name="Notes Placeholder 2">
            <a:extLst>
              <a:ext uri="{FF2B5EF4-FFF2-40B4-BE49-F238E27FC236}">
                <a16:creationId xmlns:a16="http://schemas.microsoft.com/office/drawing/2014/main" id="{8819DF9B-F9AE-40A4-808F-976A66BC013A}"/>
              </a:ext>
            </a:extLst>
          </p:cNvPr>
          <p:cNvSpPr>
            <a:spLocks noGrp="1" noChangeArrowheads="1"/>
          </p:cNvSpPr>
          <p:nvPr>
            <p:ph type="body" sz="quarter" idx="3"/>
          </p:nvPr>
        </p:nvSpPr>
        <p:spPr>
          <a:noFill/>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2E1CFD1-67D7-44D9-8519-07612FAA1F03}"/>
              </a:ext>
            </a:extLst>
          </p:cNvPr>
          <p:cNvSpPr>
            <a:spLocks noGrp="1" noRot="1" noChangeAspect="1" noChangeArrowheads="1" noTextEdit="1"/>
          </p:cNvSpPr>
          <p:nvPr>
            <p:ph type="sldImg"/>
          </p:nvPr>
        </p:nvSpPr>
        <p:spPr>
          <a:ln/>
        </p:spPr>
      </p:sp>
      <p:sp>
        <p:nvSpPr>
          <p:cNvPr id="59395" name="Slide Number Placeholder 3">
            <a:extLst>
              <a:ext uri="{FF2B5EF4-FFF2-40B4-BE49-F238E27FC236}">
                <a16:creationId xmlns:a16="http://schemas.microsoft.com/office/drawing/2014/main" id="{9CF6EDB3-4620-48E3-A2B6-7A562163AC57}"/>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8EB8C6-6A87-4DCB-8A7C-223835A06744}" type="slidenum">
              <a:rPr lang="en-US" altLang="en-US" smtClean="0">
                <a:latin typeface="Arial" panose="020B0604020202020204" pitchFamily="34" charset="0"/>
              </a:rPr>
              <a:pPr>
                <a:spcBef>
                  <a:spcPct val="0"/>
                </a:spcBef>
              </a:pPr>
              <a:t>15</a:t>
            </a:fld>
            <a:endParaRPr lang="en-US" altLang="en-US" dirty="0">
              <a:latin typeface="Arial" panose="020B0604020202020204" pitchFamily="34" charset="0"/>
            </a:endParaRPr>
          </a:p>
        </p:txBody>
      </p:sp>
      <p:sp>
        <p:nvSpPr>
          <p:cNvPr id="59396" name="Notes Placeholder 2">
            <a:extLst>
              <a:ext uri="{FF2B5EF4-FFF2-40B4-BE49-F238E27FC236}">
                <a16:creationId xmlns:a16="http://schemas.microsoft.com/office/drawing/2014/main" id="{AB7781F5-B42E-495F-A810-4551BED88502}"/>
              </a:ext>
            </a:extLst>
          </p:cNvPr>
          <p:cNvSpPr>
            <a:spLocks noGrp="1" noChangeArrowheads="1"/>
          </p:cNvSpPr>
          <p:nvPr>
            <p:ph type="body" sz="quarter" idx="3"/>
          </p:nvPr>
        </p:nvSpPr>
        <p:spPr>
          <a:noFill/>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981AC68-363C-4E3F-AFE4-D3478E5C5882}"/>
              </a:ext>
            </a:extLst>
          </p:cNvPr>
          <p:cNvSpPr>
            <a:spLocks noGrp="1" noRot="1" noChangeAspect="1" noChangeArrowheads="1" noTextEdit="1"/>
          </p:cNvSpPr>
          <p:nvPr>
            <p:ph type="sldImg"/>
          </p:nvPr>
        </p:nvSpPr>
        <p:spPr>
          <a:ln/>
        </p:spPr>
      </p:sp>
      <p:sp>
        <p:nvSpPr>
          <p:cNvPr id="61443" name="Slide Number Placeholder 3">
            <a:extLst>
              <a:ext uri="{FF2B5EF4-FFF2-40B4-BE49-F238E27FC236}">
                <a16:creationId xmlns:a16="http://schemas.microsoft.com/office/drawing/2014/main" id="{08B3F0E3-6281-43FB-B208-9F59A372FDC4}"/>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BA0F06-486D-4EE4-BE7E-FDC830A7E61B}" type="slidenum">
              <a:rPr lang="en-US" altLang="en-US" smtClean="0">
                <a:latin typeface="Arial" panose="020B0604020202020204" pitchFamily="34" charset="0"/>
              </a:rPr>
              <a:pPr>
                <a:spcBef>
                  <a:spcPct val="0"/>
                </a:spcBef>
              </a:pPr>
              <a:t>16</a:t>
            </a:fld>
            <a:endParaRPr lang="en-US" altLang="en-US" dirty="0">
              <a:latin typeface="Arial" panose="020B0604020202020204" pitchFamily="34" charset="0"/>
            </a:endParaRPr>
          </a:p>
        </p:txBody>
      </p:sp>
      <p:sp>
        <p:nvSpPr>
          <p:cNvPr id="61444" name="Notes Placeholder 2">
            <a:extLst>
              <a:ext uri="{FF2B5EF4-FFF2-40B4-BE49-F238E27FC236}">
                <a16:creationId xmlns:a16="http://schemas.microsoft.com/office/drawing/2014/main" id="{51CF5F7D-A750-4254-8645-33BD70E85576}"/>
              </a:ext>
            </a:extLst>
          </p:cNvPr>
          <p:cNvSpPr>
            <a:spLocks noGrp="1" noChangeArrowheads="1"/>
          </p:cNvSpPr>
          <p:nvPr>
            <p:ph type="body" sz="quarter" idx="3"/>
          </p:nvPr>
        </p:nvSpPr>
        <p:spPr>
          <a:noFill/>
        </p:spPr>
        <p:txBody>
          <a:bodyPr/>
          <a:lstStyle/>
          <a:p>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00F5741-E519-4705-A1B6-105BC569023B}"/>
              </a:ext>
            </a:extLst>
          </p:cNvPr>
          <p:cNvSpPr>
            <a:spLocks noGrp="1" noRot="1" noChangeAspect="1" noChangeArrowheads="1" noTextEdit="1"/>
          </p:cNvSpPr>
          <p:nvPr>
            <p:ph type="sldImg"/>
          </p:nvPr>
        </p:nvSpPr>
        <p:spPr>
          <a:ln/>
        </p:spPr>
      </p:sp>
      <p:sp>
        <p:nvSpPr>
          <p:cNvPr id="63491" name="Slide Number Placeholder 3">
            <a:extLst>
              <a:ext uri="{FF2B5EF4-FFF2-40B4-BE49-F238E27FC236}">
                <a16:creationId xmlns:a16="http://schemas.microsoft.com/office/drawing/2014/main" id="{25E94D26-B121-49BB-B9A6-BC35A8C3395E}"/>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006189-0121-4BA9-B672-F8892DB22490}"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
        <p:nvSpPr>
          <p:cNvPr id="63492" name="Notes Placeholder 2">
            <a:extLst>
              <a:ext uri="{FF2B5EF4-FFF2-40B4-BE49-F238E27FC236}">
                <a16:creationId xmlns:a16="http://schemas.microsoft.com/office/drawing/2014/main" id="{4844C430-43EC-435A-814D-8767F3B65CD8}"/>
              </a:ext>
            </a:extLst>
          </p:cNvPr>
          <p:cNvSpPr>
            <a:spLocks noGrp="1" noChangeArrowheads="1"/>
          </p:cNvSpPr>
          <p:nvPr>
            <p:ph type="body" sz="quarter" idx="3"/>
          </p:nvPr>
        </p:nvSpPr>
        <p:spPr>
          <a:noFill/>
        </p:spPr>
        <p:txBody>
          <a:bodyPr/>
          <a:lstStyle/>
          <a:p>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9F8D5E5-5F85-43CF-976A-D74EF2233AD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4C8461E8-01E3-45BB-831E-E1B7635D7185}"/>
              </a:ext>
            </a:extLst>
          </p:cNvPr>
          <p:cNvSpPr>
            <a:spLocks noGrp="1" noChangeArrowheads="1"/>
          </p:cNvSpPr>
          <p:nvPr>
            <p:ph type="body" idx="1"/>
          </p:nvPr>
        </p:nvSpPr>
        <p:spPr>
          <a:noFill/>
        </p:spPr>
        <p:txBody>
          <a:bodyPr/>
          <a:lstStyle/>
          <a:p>
            <a:endParaRPr lang="en-GB" altLang="en-US" dirty="0"/>
          </a:p>
        </p:txBody>
      </p:sp>
      <p:sp>
        <p:nvSpPr>
          <p:cNvPr id="65540" name="Slide Number Placeholder 3">
            <a:extLst>
              <a:ext uri="{FF2B5EF4-FFF2-40B4-BE49-F238E27FC236}">
                <a16:creationId xmlns:a16="http://schemas.microsoft.com/office/drawing/2014/main" id="{49D9CEE1-8596-4B07-9F0C-41A958EE634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A190B6-F57D-4D0F-9608-A5D91A40898C}" type="slidenum">
              <a:rPr lang="en-US" altLang="en-US" smtClean="0"/>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BB5FE1F-D21A-4B38-A275-19EE7BCD56B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046700D-6310-4415-8627-4C7A6EB357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8" name="Slide Number Placeholder 3">
            <a:extLst>
              <a:ext uri="{FF2B5EF4-FFF2-40B4-BE49-F238E27FC236}">
                <a16:creationId xmlns:a16="http://schemas.microsoft.com/office/drawing/2014/main" id="{5876B056-EEAC-4E7F-992A-0D6800FB70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B62B1F-E52A-42E0-AAE9-D5E6CDDB9B2D}" type="slidenum">
              <a:rPr lang="en-GB" altLang="en-US" smtClean="0"/>
              <a:pPr>
                <a:spcBef>
                  <a:spcPct val="0"/>
                </a:spcBef>
              </a:pPr>
              <a:t>19</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382FBE4-020E-4AE9-A6C0-08278E203D7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B16F2A8-1789-466B-A678-81CF3EB027C5}"/>
              </a:ext>
            </a:extLst>
          </p:cNvPr>
          <p:cNvSpPr>
            <a:spLocks noGrp="1" noChangeArrowheads="1"/>
          </p:cNvSpPr>
          <p:nvPr>
            <p:ph type="body" idx="1"/>
          </p:nvPr>
        </p:nvSpPr>
        <p:spPr>
          <a:xfrm>
            <a:off x="666750" y="4733925"/>
            <a:ext cx="5335588" cy="4443413"/>
          </a:xfrm>
          <a:noFill/>
        </p:spPr>
        <p:txBody>
          <a:bodyPr/>
          <a:lstStyle/>
          <a:p>
            <a:endParaRPr lang="en-GB" altLang="en-US" dirty="0"/>
          </a:p>
        </p:txBody>
      </p:sp>
      <p:sp>
        <p:nvSpPr>
          <p:cNvPr id="19460" name="Slide Number Placeholder 3">
            <a:extLst>
              <a:ext uri="{FF2B5EF4-FFF2-40B4-BE49-F238E27FC236}">
                <a16:creationId xmlns:a16="http://schemas.microsoft.com/office/drawing/2014/main" id="{35FFCA9E-5A26-4F0D-A232-54D4418CE7E5}"/>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78BDF-E5C0-487F-9CB1-1B09F3561199}" type="slidenum">
              <a:rPr lang="en-US" altLang="en-US" smtClean="0">
                <a:latin typeface="Arial" panose="020B0604020202020204" pitchFamily="34" charset="0"/>
              </a:rPr>
              <a:pPr>
                <a:spcBef>
                  <a:spcPct val="0"/>
                </a:spcBef>
              </a:pPr>
              <a:t>2</a:t>
            </a:fld>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A5CF216-8F14-449D-8C7F-DDF70DFD0D47}"/>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21439014-4F45-4B73-97C9-37E739B0AFDD}"/>
              </a:ext>
            </a:extLst>
          </p:cNvPr>
          <p:cNvSpPr>
            <a:spLocks noGrp="1" noChangeArrowheads="1"/>
          </p:cNvSpPr>
          <p:nvPr>
            <p:ph type="body" idx="1"/>
          </p:nvPr>
        </p:nvSpPr>
        <p:spPr>
          <a:noFill/>
        </p:spPr>
        <p:txBody>
          <a:bodyPr/>
          <a:lstStyle/>
          <a:p>
            <a:r>
              <a:rPr lang="en-GB" altLang="en-US" dirty="0"/>
              <a:t>Quick discussion – their thoughts!!!</a:t>
            </a:r>
          </a:p>
          <a:p>
            <a:endParaRPr lang="en-GB" altLang="en-US" dirty="0"/>
          </a:p>
        </p:txBody>
      </p:sp>
      <p:sp>
        <p:nvSpPr>
          <p:cNvPr id="71684" name="Slide Number Placeholder 3">
            <a:extLst>
              <a:ext uri="{FF2B5EF4-FFF2-40B4-BE49-F238E27FC236}">
                <a16:creationId xmlns:a16="http://schemas.microsoft.com/office/drawing/2014/main" id="{76939C2F-47D3-4A3A-8A61-486E7C7F1C5C}"/>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70F7A3-C173-472D-B9BA-5CE58E427063}"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C8ED05E-F3B3-48FF-AA72-5CB3FA50910C}"/>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EE7962B7-B81A-4EEF-AC29-6574260539CE}"/>
              </a:ext>
            </a:extLst>
          </p:cNvPr>
          <p:cNvSpPr>
            <a:spLocks noGrp="1" noChangeArrowheads="1"/>
          </p:cNvSpPr>
          <p:nvPr>
            <p:ph type="body" idx="1"/>
          </p:nvPr>
        </p:nvSpPr>
        <p:spPr>
          <a:noFill/>
        </p:spPr>
        <p:txBody>
          <a:bodyPr/>
          <a:lstStyle/>
          <a:p>
            <a:r>
              <a:rPr lang="en-GB" altLang="en-US" dirty="0"/>
              <a:t> deliver Healthy4life, Stoptober, change4life etc</a:t>
            </a:r>
          </a:p>
        </p:txBody>
      </p:sp>
      <p:sp>
        <p:nvSpPr>
          <p:cNvPr id="73732" name="Slide Number Placeholder 3">
            <a:extLst>
              <a:ext uri="{FF2B5EF4-FFF2-40B4-BE49-F238E27FC236}">
                <a16:creationId xmlns:a16="http://schemas.microsoft.com/office/drawing/2014/main" id="{82E0B4E6-D702-4B65-AB04-5D1050032EE8}"/>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FA3BB-9B71-4624-B0F6-79BDC806677D}" type="slidenum">
              <a:rPr lang="en-US" altLang="en-US" smtClean="0">
                <a:latin typeface="Arial" panose="020B0604020202020204" pitchFamily="34" charset="0"/>
              </a:rPr>
              <a:pPr>
                <a:spcBef>
                  <a:spcPct val="0"/>
                </a:spcBef>
              </a:pPr>
              <a:t>21</a:t>
            </a:fld>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D180371-EE61-4655-8998-80816D4562B3}"/>
              </a:ext>
            </a:extLst>
          </p:cNvPr>
          <p:cNvSpPr>
            <a:spLocks noGrp="1" noRot="1" noChangeAspect="1" noChangeArrowheads="1" noTextEdit="1"/>
          </p:cNvSpPr>
          <p:nvPr>
            <p:ph type="sldImg"/>
          </p:nvPr>
        </p:nvSpPr>
        <p:spPr>
          <a:ln/>
        </p:spPr>
      </p:sp>
      <p:sp>
        <p:nvSpPr>
          <p:cNvPr id="75779" name="Slide Number Placeholder 3">
            <a:extLst>
              <a:ext uri="{FF2B5EF4-FFF2-40B4-BE49-F238E27FC236}">
                <a16:creationId xmlns:a16="http://schemas.microsoft.com/office/drawing/2014/main" id="{D926910D-CAFF-4210-879A-9BCEF718EF4A}"/>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3476DA-D28A-4526-B2B7-DE93472A1BEB}" type="slidenum">
              <a:rPr lang="en-US" altLang="en-US" smtClean="0">
                <a:latin typeface="Arial" panose="020B0604020202020204" pitchFamily="34" charset="0"/>
              </a:rPr>
              <a:pPr>
                <a:spcBef>
                  <a:spcPct val="0"/>
                </a:spcBef>
              </a:pPr>
              <a:t>22</a:t>
            </a:fld>
            <a:endParaRPr lang="en-US" altLang="en-US" dirty="0">
              <a:latin typeface="Arial" panose="020B0604020202020204" pitchFamily="34" charset="0"/>
            </a:endParaRPr>
          </a:p>
        </p:txBody>
      </p:sp>
      <p:sp>
        <p:nvSpPr>
          <p:cNvPr id="75780" name="Notes Placeholder 2">
            <a:extLst>
              <a:ext uri="{FF2B5EF4-FFF2-40B4-BE49-F238E27FC236}">
                <a16:creationId xmlns:a16="http://schemas.microsoft.com/office/drawing/2014/main" id="{36EBFEF4-77DF-455F-BED5-331F09261CFF}"/>
              </a:ext>
            </a:extLst>
          </p:cNvPr>
          <p:cNvSpPr>
            <a:spLocks noGrp="1" noChangeArrowheads="1"/>
          </p:cNvSpPr>
          <p:nvPr>
            <p:ph type="body" sz="quarter" idx="3"/>
          </p:nvPr>
        </p:nvSpPr>
        <p:spPr>
          <a:noFill/>
        </p:spPr>
        <p:txBody>
          <a:bodyPr/>
          <a:lstStyle/>
          <a:p>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AC0F8EA-21FA-40E2-B317-03A6EA37D29D}"/>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09B1DD6B-7D8B-4F69-ABBC-722A948A790D}"/>
              </a:ext>
            </a:extLst>
          </p:cNvPr>
          <p:cNvSpPr>
            <a:spLocks noGrp="1" noChangeArrowheads="1"/>
          </p:cNvSpPr>
          <p:nvPr>
            <p:ph type="body" idx="1"/>
          </p:nvPr>
        </p:nvSpPr>
        <p:spPr>
          <a:noFill/>
        </p:spPr>
        <p:txBody>
          <a:bodyPr/>
          <a:lstStyle/>
          <a:p>
            <a:r>
              <a:rPr lang="en-GB" altLang="en-US" dirty="0"/>
              <a:t> Quick discussion – their thoughts!!!</a:t>
            </a:r>
          </a:p>
          <a:p>
            <a:endParaRPr lang="en-GB" altLang="en-US" dirty="0"/>
          </a:p>
        </p:txBody>
      </p:sp>
      <p:sp>
        <p:nvSpPr>
          <p:cNvPr id="77828" name="Slide Number Placeholder 3">
            <a:extLst>
              <a:ext uri="{FF2B5EF4-FFF2-40B4-BE49-F238E27FC236}">
                <a16:creationId xmlns:a16="http://schemas.microsoft.com/office/drawing/2014/main" id="{A58EEDCC-BAEB-4FE0-9366-36C82CA170BB}"/>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2E2C18-EBA5-4F14-9A2B-2644E83AFCA6}" type="slidenum">
              <a:rPr lang="en-US" altLang="en-US" smtClean="0">
                <a:latin typeface="Arial" panose="020B0604020202020204" pitchFamily="34" charset="0"/>
              </a:rPr>
              <a:pPr>
                <a:spcBef>
                  <a:spcPct val="0"/>
                </a:spcBef>
              </a:pPr>
              <a:t>23</a:t>
            </a:fld>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2C39F47-A71C-4D4B-935F-3E7AE9AE0425}"/>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16B5C42C-5281-4454-97F4-6198D45B5711}"/>
              </a:ext>
            </a:extLst>
          </p:cNvPr>
          <p:cNvSpPr>
            <a:spLocks noGrp="1" noChangeArrowheads="1"/>
          </p:cNvSpPr>
          <p:nvPr>
            <p:ph type="body" idx="1"/>
          </p:nvPr>
        </p:nvSpPr>
        <p:spPr>
          <a:noFill/>
        </p:spPr>
        <p:txBody>
          <a:bodyPr/>
          <a:lstStyle/>
          <a:p>
            <a:r>
              <a:rPr lang="en-GB" altLang="en-US" dirty="0"/>
              <a:t>MT</a:t>
            </a:r>
          </a:p>
        </p:txBody>
      </p:sp>
      <p:sp>
        <p:nvSpPr>
          <p:cNvPr id="98308" name="Slide Number Placeholder 3">
            <a:extLst>
              <a:ext uri="{FF2B5EF4-FFF2-40B4-BE49-F238E27FC236}">
                <a16:creationId xmlns:a16="http://schemas.microsoft.com/office/drawing/2014/main" id="{73C7335D-F8DB-4DC2-BB6A-2459E80092F9}"/>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DC5AC-8BDD-4474-A410-52233B277358}" type="slidenum">
              <a:rPr lang="en-US" altLang="en-US" smtClean="0">
                <a:latin typeface="Arial" panose="020B0604020202020204" pitchFamily="34" charset="0"/>
              </a:rPr>
              <a:pPr>
                <a:spcBef>
                  <a:spcPct val="0"/>
                </a:spcBef>
              </a:pPr>
              <a:t>24</a:t>
            </a:fld>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F5AE3B9-9BF7-4C5F-B0DC-9392B6CB3E19}"/>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E7B9FDB2-7AE3-4D66-8B0D-8BD7D2771BF0}"/>
              </a:ext>
            </a:extLst>
          </p:cNvPr>
          <p:cNvSpPr>
            <a:spLocks noGrp="1" noChangeArrowheads="1"/>
          </p:cNvSpPr>
          <p:nvPr>
            <p:ph type="body" idx="1"/>
          </p:nvPr>
        </p:nvSpPr>
        <p:spPr>
          <a:noFill/>
        </p:spPr>
        <p:txBody>
          <a:bodyPr/>
          <a:lstStyle/>
          <a:p>
            <a:r>
              <a:rPr lang="en-GB" altLang="en-US" dirty="0"/>
              <a:t>MT Inform Health Advocates that they need to ‘explain’ each criteria then link to attachments – overacrhing marking is assessed without portfolio – only youy appointed co-ordinator/assesors see the full portfolio</a:t>
            </a:r>
          </a:p>
        </p:txBody>
      </p:sp>
      <p:sp>
        <p:nvSpPr>
          <p:cNvPr id="100356" name="Slide Number Placeholder 3">
            <a:extLst>
              <a:ext uri="{FF2B5EF4-FFF2-40B4-BE49-F238E27FC236}">
                <a16:creationId xmlns:a16="http://schemas.microsoft.com/office/drawing/2014/main" id="{0DB12765-2A9D-4159-82FC-AC2A7EC485FA}"/>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6F5B33-0C59-480E-81B5-67A112B36413}" type="slidenum">
              <a:rPr lang="en-US" altLang="en-US" smtClean="0">
                <a:latin typeface="Arial" panose="020B0604020202020204" pitchFamily="34" charset="0"/>
              </a:rPr>
              <a:pPr>
                <a:spcBef>
                  <a:spcPct val="0"/>
                </a:spcBef>
              </a:pPr>
              <a:t>25</a:t>
            </a:fld>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32BC0F9-0869-4DF1-A355-1772DBD723C1}"/>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519CCD15-AC81-4604-B3CD-9F4E5229E901}"/>
              </a:ext>
            </a:extLst>
          </p:cNvPr>
          <p:cNvSpPr>
            <a:spLocks noGrp="1" noChangeArrowheads="1"/>
          </p:cNvSpPr>
          <p:nvPr>
            <p:ph type="body" idx="1"/>
          </p:nvPr>
        </p:nvSpPr>
        <p:spPr>
          <a:noFill/>
        </p:spPr>
        <p:txBody>
          <a:bodyPr/>
          <a:lstStyle/>
          <a:p>
            <a:r>
              <a:rPr lang="en-GB" altLang="en-US" dirty="0"/>
              <a:t>MT </a:t>
            </a:r>
          </a:p>
        </p:txBody>
      </p:sp>
      <p:sp>
        <p:nvSpPr>
          <p:cNvPr id="102404" name="Slide Number Placeholder 3">
            <a:extLst>
              <a:ext uri="{FF2B5EF4-FFF2-40B4-BE49-F238E27FC236}">
                <a16:creationId xmlns:a16="http://schemas.microsoft.com/office/drawing/2014/main" id="{0264C62C-A95F-4CA3-AC0D-D71F47BF950B}"/>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F4E5CF-AC46-416E-A798-0D0938C75747}" type="slidenum">
              <a:rPr lang="en-US" altLang="en-US" smtClean="0">
                <a:latin typeface="Arial" panose="020B0604020202020204" pitchFamily="34" charset="0"/>
              </a:rPr>
              <a:pPr>
                <a:spcBef>
                  <a:spcPct val="0"/>
                </a:spcBef>
              </a:pPr>
              <a:t>26</a:t>
            </a:fld>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5B41EB8-9AED-4A97-83A4-F4E03DDD64BD}"/>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FCD5504B-5FA6-44B6-BF59-866092169933}"/>
              </a:ext>
            </a:extLst>
          </p:cNvPr>
          <p:cNvSpPr>
            <a:spLocks noGrp="1" noChangeArrowheads="1"/>
          </p:cNvSpPr>
          <p:nvPr>
            <p:ph type="body" idx="1"/>
          </p:nvPr>
        </p:nvSpPr>
        <p:spPr>
          <a:noFill/>
        </p:spPr>
        <p:txBody>
          <a:bodyPr/>
          <a:lstStyle/>
          <a:p>
            <a:endParaRPr lang="en-GB" altLang="en-US" dirty="0"/>
          </a:p>
        </p:txBody>
      </p:sp>
      <p:sp>
        <p:nvSpPr>
          <p:cNvPr id="104452" name="Slide Number Placeholder 3">
            <a:extLst>
              <a:ext uri="{FF2B5EF4-FFF2-40B4-BE49-F238E27FC236}">
                <a16:creationId xmlns:a16="http://schemas.microsoft.com/office/drawing/2014/main" id="{CE0BCE89-112E-4DA1-BA2A-A38D64E7012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474FC-3159-471C-9852-EE5B4DCA75B5}" type="slidenum">
              <a:rPr lang="en-US" altLang="en-US" smtClean="0"/>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DBB3C42-E457-43E3-AA27-97C9C04564F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F2128216-03D3-4294-9A18-67C5823255A4}"/>
              </a:ext>
            </a:extLst>
          </p:cNvPr>
          <p:cNvSpPr>
            <a:spLocks noGrp="1" noChangeArrowheads="1"/>
          </p:cNvSpPr>
          <p:nvPr>
            <p:ph type="body" idx="1"/>
          </p:nvPr>
        </p:nvSpPr>
        <p:spPr>
          <a:noFill/>
        </p:spPr>
        <p:txBody>
          <a:bodyPr/>
          <a:lstStyle/>
          <a:p>
            <a:r>
              <a:rPr lang="en-GB" altLang="en-US" dirty="0"/>
              <a:t>Mt Load of information on the website – password should be allocated on sign-up from TUC – if not received let co-ordinator/support know asap</a:t>
            </a:r>
          </a:p>
          <a:p>
            <a:endParaRPr lang="en-GB" altLang="en-US" dirty="0"/>
          </a:p>
        </p:txBody>
      </p:sp>
      <p:sp>
        <p:nvSpPr>
          <p:cNvPr id="108548" name="Slide Number Placeholder 3">
            <a:extLst>
              <a:ext uri="{FF2B5EF4-FFF2-40B4-BE49-F238E27FC236}">
                <a16:creationId xmlns:a16="http://schemas.microsoft.com/office/drawing/2014/main" id="{772C8886-3587-40A3-979F-6A0DAA716085}"/>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02E42B-4B4F-46A6-A188-D76CF2E63430}"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1F31B65-D986-4DD1-B0C8-EB94BF2DB762}"/>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1C3E3338-5AB5-4A19-B3ED-EB5EC108E09A}"/>
              </a:ext>
            </a:extLst>
          </p:cNvPr>
          <p:cNvSpPr>
            <a:spLocks noGrp="1" noChangeArrowheads="1"/>
          </p:cNvSpPr>
          <p:nvPr>
            <p:ph type="body" idx="1"/>
          </p:nvPr>
        </p:nvSpPr>
        <p:spPr>
          <a:noFill/>
        </p:spPr>
        <p:txBody>
          <a:bodyPr/>
          <a:lstStyle/>
          <a:p>
            <a:endParaRPr lang="en-GB" altLang="en-US" dirty="0"/>
          </a:p>
        </p:txBody>
      </p:sp>
      <p:sp>
        <p:nvSpPr>
          <p:cNvPr id="112644" name="Slide Number Placeholder 3">
            <a:extLst>
              <a:ext uri="{FF2B5EF4-FFF2-40B4-BE49-F238E27FC236}">
                <a16:creationId xmlns:a16="http://schemas.microsoft.com/office/drawing/2014/main" id="{E7FCE3AC-34A6-48E8-8BDA-4426F0B99B9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629CFA-ACA8-4A3A-A0F4-22A8BFFE9CF5}" type="slidenum">
              <a:rPr lang="en-US" altLang="en-US" smtClean="0"/>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9623F2B-75F7-4F87-BBCF-1CA7A098395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92C6CD3-919E-4EDD-85AB-9922E5F696C7}"/>
              </a:ext>
            </a:extLst>
          </p:cNvPr>
          <p:cNvSpPr>
            <a:spLocks noGrp="1" noChangeArrowheads="1"/>
          </p:cNvSpPr>
          <p:nvPr>
            <p:ph type="body" idx="1"/>
          </p:nvPr>
        </p:nvSpPr>
        <p:spPr>
          <a:noFill/>
        </p:spPr>
        <p:txBody>
          <a:bodyPr/>
          <a:lstStyle/>
          <a:p>
            <a:r>
              <a:rPr lang="en-GB" altLang="en-US" dirty="0"/>
              <a:t>people in the workplace have different priorities and different things that are important to them, never static always changing.</a:t>
            </a:r>
          </a:p>
        </p:txBody>
      </p:sp>
      <p:sp>
        <p:nvSpPr>
          <p:cNvPr id="23556" name="Slide Number Placeholder 3">
            <a:extLst>
              <a:ext uri="{FF2B5EF4-FFF2-40B4-BE49-F238E27FC236}">
                <a16:creationId xmlns:a16="http://schemas.microsoft.com/office/drawing/2014/main" id="{40B46752-3F74-41C0-94F7-950CFC8678E0}"/>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6DBCFA-C6E0-4176-A0C8-52A57FAA4F31}" type="slidenum">
              <a:rPr lang="en-US" altLang="en-US" smtClean="0">
                <a:latin typeface="Arial" panose="020B0604020202020204" pitchFamily="34" charset="0"/>
              </a:rPr>
              <a:pPr>
                <a:spcBef>
                  <a:spcPct val="0"/>
                </a:spcBef>
              </a:pPr>
              <a:t>3</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A300FB9-9B8E-46E8-A083-3F324EB4A7C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8DD0D8F9-2401-407A-88F0-88D332E8F68D}"/>
              </a:ext>
            </a:extLst>
          </p:cNvPr>
          <p:cNvSpPr>
            <a:spLocks noGrp="1" noChangeArrowheads="1"/>
          </p:cNvSpPr>
          <p:nvPr>
            <p:ph type="body" idx="1"/>
          </p:nvPr>
        </p:nvSpPr>
        <p:spPr>
          <a:noFill/>
        </p:spPr>
        <p:txBody>
          <a:bodyPr/>
          <a:lstStyle/>
          <a:p>
            <a:endParaRPr lang="en-GB" altLang="en-US" dirty="0"/>
          </a:p>
          <a:p>
            <a:r>
              <a:rPr lang="en-GB" altLang="en-US" dirty="0"/>
              <a:t>Recap </a:t>
            </a:r>
          </a:p>
          <a:p>
            <a:r>
              <a:rPr lang="en-GB" altLang="en-US" dirty="0"/>
              <a:t>Physical – How the body works</a:t>
            </a:r>
          </a:p>
          <a:p>
            <a:r>
              <a:rPr lang="en-GB" altLang="en-US" dirty="0"/>
              <a:t>Mental – Ability to think clearly &amp; coherently</a:t>
            </a:r>
          </a:p>
          <a:p>
            <a:r>
              <a:rPr lang="en-GB" altLang="en-US" dirty="0"/>
              <a:t>Emotional – Recognise fear, joy &amp; anger </a:t>
            </a:r>
          </a:p>
          <a:p>
            <a:r>
              <a:rPr lang="en-GB" altLang="en-US" dirty="0"/>
              <a:t>Social – Make &amp; maintain relationships</a:t>
            </a:r>
          </a:p>
          <a:p>
            <a:r>
              <a:rPr lang="en-GB" altLang="en-US" dirty="0"/>
              <a:t>Spiritual – Principles that govern our behaviour </a:t>
            </a:r>
          </a:p>
          <a:p>
            <a:r>
              <a:rPr lang="en-GB" altLang="en-US" dirty="0"/>
              <a:t>Societal – What surrounds us</a:t>
            </a:r>
          </a:p>
          <a:p>
            <a:endParaRPr lang="en-GB" altLang="en-US" dirty="0"/>
          </a:p>
        </p:txBody>
      </p:sp>
      <p:sp>
        <p:nvSpPr>
          <p:cNvPr id="25604" name="Slide Number Placeholder 3">
            <a:extLst>
              <a:ext uri="{FF2B5EF4-FFF2-40B4-BE49-F238E27FC236}">
                <a16:creationId xmlns:a16="http://schemas.microsoft.com/office/drawing/2014/main" id="{A1B727A4-AFBD-47D8-8C8E-87F7DF433B5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F0F137-1711-4D72-9A23-EEE797FC82F6}"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BB90B59-E12B-4787-BE1B-34FE8257820E}"/>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4646B49-3FC9-4EE1-A8DF-C4572AA45CDD}"/>
              </a:ext>
            </a:extLst>
          </p:cNvPr>
          <p:cNvSpPr>
            <a:spLocks noGrp="1" noChangeArrowheads="1"/>
          </p:cNvSpPr>
          <p:nvPr>
            <p:ph type="body" idx="1"/>
          </p:nvPr>
        </p:nvSpPr>
        <p:spPr>
          <a:noFill/>
        </p:spPr>
        <p:txBody>
          <a:bodyPr/>
          <a:lstStyle/>
          <a:p>
            <a:r>
              <a:rPr lang="en-GB" altLang="en-US" dirty="0"/>
              <a:t>Nat</a:t>
            </a:r>
          </a:p>
        </p:txBody>
      </p:sp>
      <p:sp>
        <p:nvSpPr>
          <p:cNvPr id="33796" name="Slide Number Placeholder 3">
            <a:extLst>
              <a:ext uri="{FF2B5EF4-FFF2-40B4-BE49-F238E27FC236}">
                <a16:creationId xmlns:a16="http://schemas.microsoft.com/office/drawing/2014/main" id="{E936F158-2511-40C6-BC78-11899E53571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76751F-B467-4759-BA83-D9BE0EADE832}"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E03FEFC-18B7-4FD5-8004-43124E98D13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4581A5F2-173E-42FE-8855-762FBAFF2FBF}"/>
              </a:ext>
            </a:extLst>
          </p:cNvPr>
          <p:cNvSpPr>
            <a:spLocks noGrp="1" noChangeArrowheads="1"/>
          </p:cNvSpPr>
          <p:nvPr>
            <p:ph type="body" idx="1"/>
          </p:nvPr>
        </p:nvSpPr>
        <p:spPr>
          <a:noFill/>
        </p:spPr>
        <p:txBody>
          <a:bodyPr/>
          <a:lstStyle/>
          <a:p>
            <a:endParaRPr lang="en-GB" altLang="en-US" dirty="0"/>
          </a:p>
        </p:txBody>
      </p:sp>
      <p:sp>
        <p:nvSpPr>
          <p:cNvPr id="29700" name="Slide Number Placeholder 3">
            <a:extLst>
              <a:ext uri="{FF2B5EF4-FFF2-40B4-BE49-F238E27FC236}">
                <a16:creationId xmlns:a16="http://schemas.microsoft.com/office/drawing/2014/main" id="{BFF2423D-37E0-47A5-A475-215AB5C40B50}"/>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6786DB-2614-45D7-8AA5-F0B1AA713D9E}" type="slidenum">
              <a:rPr lang="en-US" altLang="en-US" smtClean="0">
                <a:latin typeface="Arial" panose="020B0604020202020204" pitchFamily="34" charset="0"/>
              </a:rPr>
              <a:pPr>
                <a:spcBef>
                  <a:spcPct val="0"/>
                </a:spcBef>
              </a:pPr>
              <a:t>6</a:t>
            </a:fld>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39594BB-22B3-48DA-BD0A-B015CB5C8082}"/>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D4EFF17-E03D-4E45-B13A-5695EE353660}"/>
              </a:ext>
            </a:extLst>
          </p:cNvPr>
          <p:cNvSpPr>
            <a:spLocks noGrp="1" noChangeArrowheads="1"/>
          </p:cNvSpPr>
          <p:nvPr>
            <p:ph type="body" idx="1"/>
          </p:nvPr>
        </p:nvSpPr>
        <p:spPr>
          <a:noFill/>
        </p:spPr>
        <p:txBody>
          <a:bodyPr/>
          <a:lstStyle/>
          <a:p>
            <a:r>
              <a:rPr lang="en-GB" altLang="en-US" dirty="0"/>
              <a:t>Nat</a:t>
            </a:r>
          </a:p>
          <a:p>
            <a:r>
              <a:rPr lang="en-GB" altLang="en-US" dirty="0"/>
              <a:t>Life expectancy for men living in Bridges is 9.4 years less than for men living in Whickham South and Sunniside </a:t>
            </a:r>
          </a:p>
          <a:p>
            <a:r>
              <a:rPr lang="en-GB" altLang="en-US" dirty="0"/>
              <a:t>Look at health profile </a:t>
            </a:r>
          </a:p>
        </p:txBody>
      </p:sp>
      <p:sp>
        <p:nvSpPr>
          <p:cNvPr id="37892" name="Slide Number Placeholder 3">
            <a:extLst>
              <a:ext uri="{FF2B5EF4-FFF2-40B4-BE49-F238E27FC236}">
                <a16:creationId xmlns:a16="http://schemas.microsoft.com/office/drawing/2014/main" id="{9EC8F0E4-46F4-496F-A1B1-24AC8492966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2E2291-F087-4948-9F3B-D4413522CE9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FD8D098-80FF-48B7-95FF-1EF5ABF03918}"/>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B5DE9273-F171-4FC0-86E6-FE50CB08E7CB}"/>
              </a:ext>
            </a:extLst>
          </p:cNvPr>
          <p:cNvSpPr>
            <a:spLocks noGrp="1" noChangeArrowheads="1"/>
          </p:cNvSpPr>
          <p:nvPr>
            <p:ph type="body" idx="1"/>
          </p:nvPr>
        </p:nvSpPr>
        <p:spPr>
          <a:noFill/>
        </p:spPr>
        <p:txBody>
          <a:bodyPr/>
          <a:lstStyle/>
          <a:p>
            <a:r>
              <a:rPr lang="en-GB" altLang="en-US" dirty="0"/>
              <a:t>Stepped programme as it needs to be embedded – employee approach not ‘top down’!!!</a:t>
            </a:r>
          </a:p>
        </p:txBody>
      </p:sp>
      <p:sp>
        <p:nvSpPr>
          <p:cNvPr id="38916" name="Slide Number Placeholder 3">
            <a:extLst>
              <a:ext uri="{FF2B5EF4-FFF2-40B4-BE49-F238E27FC236}">
                <a16:creationId xmlns:a16="http://schemas.microsoft.com/office/drawing/2014/main" id="{F1991C66-C8AD-459D-AFF0-238644F0DAAE}"/>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25F45B-7510-4C59-8348-7B8DB18DAEFA}" type="slidenum">
              <a:rPr lang="en-US" altLang="en-US" smtClean="0">
                <a:latin typeface="Arial" panose="020B0604020202020204" pitchFamily="34" charset="0"/>
              </a:rPr>
              <a:pPr>
                <a:spcBef>
                  <a:spcPct val="0"/>
                </a:spcBef>
              </a:pPr>
              <a:t>8</a:t>
            </a:fld>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1C5D2B0-F279-47B4-BD96-AD78E22E2189}"/>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164C44E2-A5DA-478B-A2E6-2F2B4D845BC6}"/>
              </a:ext>
            </a:extLst>
          </p:cNvPr>
          <p:cNvSpPr>
            <a:spLocks noGrp="1" noChangeArrowheads="1"/>
          </p:cNvSpPr>
          <p:nvPr>
            <p:ph type="body" idx="1"/>
          </p:nvPr>
        </p:nvSpPr>
        <p:spPr>
          <a:noFill/>
        </p:spPr>
        <p:txBody>
          <a:bodyPr/>
          <a:lstStyle/>
          <a:p>
            <a:r>
              <a:rPr lang="en-GB" altLang="en-US" dirty="0"/>
              <a:t>Advocates to come up with qualities i.e. Empathy, patience, planning, well organised, non-judgemental, tenacity</a:t>
            </a:r>
          </a:p>
          <a:p>
            <a:endParaRPr lang="en-GB" altLang="en-US" dirty="0"/>
          </a:p>
        </p:txBody>
      </p:sp>
      <p:sp>
        <p:nvSpPr>
          <p:cNvPr id="40964" name="Slide Number Placeholder 3">
            <a:extLst>
              <a:ext uri="{FF2B5EF4-FFF2-40B4-BE49-F238E27FC236}">
                <a16:creationId xmlns:a16="http://schemas.microsoft.com/office/drawing/2014/main" id="{16C70AD3-CD84-4AA9-80B6-728AD014B287}"/>
              </a:ext>
            </a:extLst>
          </p:cNvPr>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30E133-4A78-498E-8BDC-A783E8C03A99}" type="slidenum">
              <a:rPr lang="en-US" altLang="en-US" smtClean="0">
                <a:latin typeface="Arial" panose="020B0604020202020204" pitchFamily="34" charset="0"/>
              </a:rPr>
              <a:pPr>
                <a:spcBef>
                  <a:spcPct val="0"/>
                </a:spcBef>
              </a:pPr>
              <a:t>9</a:t>
            </a:fld>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48D-6DFD-4FE7-A8B3-CA8B642EF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A9FC0B-11DB-44AD-9B31-FF6D78FD8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4FD917-4F31-447C-87DE-86C5EE73D797}"/>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D594F006-12BF-40A9-8715-3CA5134B7E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CDDA9A-F03C-473C-85B4-BB75EFE10BEF}"/>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96764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FD6D-B45C-4871-B5AB-1DEC5F7AE7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EDB726-F8A5-4BEF-9DC2-E73BBBEC6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79A01B-C20B-4C0B-A37F-13401D1AA464}"/>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04D0282A-6D2D-4AF9-A129-F6094F4FEE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2633FE-31E0-4099-AAD9-2F90E992EDBF}"/>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90051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E409C-72A2-4441-B805-5596416C0E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1A00BA-3A01-45DB-8AC3-02EBA4E0E1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0D863-ACE3-4384-9B75-6DBAEAEB2C92}"/>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396C4C7A-8A0E-4611-AC6D-3F4FC83980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64ADBB-096E-4551-9948-CA162662309B}"/>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132705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97600" y="1600201"/>
            <a:ext cx="5384800" cy="4525963"/>
          </a:xfrm>
          <a:prstGeom prst="rect">
            <a:avLst/>
          </a:prstGeom>
        </p:spPr>
        <p:txBody>
          <a:bodyPr/>
          <a:lstStyle/>
          <a:p>
            <a:pPr lvl="0"/>
            <a:endParaRPr lang="en-GB" noProof="0" dirty="0"/>
          </a:p>
        </p:txBody>
      </p:sp>
      <p:sp>
        <p:nvSpPr>
          <p:cNvPr id="5" name="Date Placeholder 3">
            <a:extLst>
              <a:ext uri="{FF2B5EF4-FFF2-40B4-BE49-F238E27FC236}">
                <a16:creationId xmlns:a16="http://schemas.microsoft.com/office/drawing/2014/main" id="{FC7679BA-3E3C-4117-88B9-D91160ACDF88}"/>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23634A3-3ACA-4AC0-A72F-4F9D4A02E8D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670951A-CBB8-4FCA-A5A1-5762D2B0C9C0}"/>
              </a:ext>
            </a:extLst>
          </p:cNvPr>
          <p:cNvSpPr>
            <a:spLocks noGrp="1"/>
          </p:cNvSpPr>
          <p:nvPr>
            <p:ph type="sldNum" sz="quarter" idx="12"/>
          </p:nvPr>
        </p:nvSpPr>
        <p:spPr/>
        <p:txBody>
          <a:bodyPr/>
          <a:lstStyle>
            <a:lvl1pPr>
              <a:defRPr/>
            </a:lvl1pPr>
          </a:lstStyle>
          <a:p>
            <a:pPr>
              <a:defRPr/>
            </a:pPr>
            <a:fld id="{3F4727B2-543C-4E56-9458-8E3D4F299F95}" type="slidenum">
              <a:rPr lang="en-US" altLang="en-US"/>
              <a:pPr>
                <a:defRPr/>
              </a:pPr>
              <a:t>‹#›</a:t>
            </a:fld>
            <a:endParaRPr lang="en-US" altLang="en-US" dirty="0"/>
          </a:p>
        </p:txBody>
      </p:sp>
    </p:spTree>
    <p:extLst>
      <p:ext uri="{BB962C8B-B14F-4D97-AF65-F5344CB8AC3E}">
        <p14:creationId xmlns:p14="http://schemas.microsoft.com/office/powerpoint/2010/main" val="6911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A0DC3D2D-C02E-4B67-AE6B-C61353EC3A21}"/>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5" name="Picture 6">
            <a:extLst>
              <a:ext uri="{FF2B5EF4-FFF2-40B4-BE49-F238E27FC236}">
                <a16:creationId xmlns:a16="http://schemas.microsoft.com/office/drawing/2014/main" id="{30C7A8B0-C892-49BC-88F5-5179AF7EB9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a:extLst>
              <a:ext uri="{FF2B5EF4-FFF2-40B4-BE49-F238E27FC236}">
                <a16:creationId xmlns:a16="http://schemas.microsoft.com/office/drawing/2014/main" id="{0C569BF8-E702-4B6E-8841-B3DA2FA50A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a:extLst>
              <a:ext uri="{FF2B5EF4-FFF2-40B4-BE49-F238E27FC236}">
                <a16:creationId xmlns:a16="http://schemas.microsoft.com/office/drawing/2014/main" id="{BAE475FA-893D-4EFF-980B-890C31940517}"/>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3DA75F33-4015-4935-B733-165B0EE9B88D}"/>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4DFBBEB-EC5D-4718-82D2-C53D69B20DFA}"/>
              </a:ext>
            </a:extLst>
          </p:cNvPr>
          <p:cNvSpPr>
            <a:spLocks noGrp="1"/>
          </p:cNvSpPr>
          <p:nvPr>
            <p:ph type="sldNum" sz="quarter" idx="12"/>
          </p:nvPr>
        </p:nvSpPr>
        <p:spPr/>
        <p:txBody>
          <a:bodyPr/>
          <a:lstStyle>
            <a:lvl1pPr>
              <a:defRPr/>
            </a:lvl1pPr>
          </a:lstStyle>
          <a:p>
            <a:pPr>
              <a:defRPr/>
            </a:pPr>
            <a:fld id="{7C178795-18CD-497E-8996-77EC372A611C}" type="slidenum">
              <a:rPr lang="en-US" altLang="en-US"/>
              <a:pPr>
                <a:defRPr/>
              </a:pPr>
              <a:t>‹#›</a:t>
            </a:fld>
            <a:endParaRPr lang="en-US" altLang="en-US" dirty="0"/>
          </a:p>
        </p:txBody>
      </p:sp>
    </p:spTree>
    <p:extLst>
      <p:ext uri="{BB962C8B-B14F-4D97-AF65-F5344CB8AC3E}">
        <p14:creationId xmlns:p14="http://schemas.microsoft.com/office/powerpoint/2010/main" val="150276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a:extLst>
              <a:ext uri="{FF2B5EF4-FFF2-40B4-BE49-F238E27FC236}">
                <a16:creationId xmlns:a16="http://schemas.microsoft.com/office/drawing/2014/main" id="{B4409B81-0D41-4427-B516-5CABBF496DB1}"/>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6" name="Picture 6">
            <a:extLst>
              <a:ext uri="{FF2B5EF4-FFF2-40B4-BE49-F238E27FC236}">
                <a16:creationId xmlns:a16="http://schemas.microsoft.com/office/drawing/2014/main" id="{84D4F97C-06F0-4200-8437-423EF7AA7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a:extLst>
              <a:ext uri="{FF2B5EF4-FFF2-40B4-BE49-F238E27FC236}">
                <a16:creationId xmlns:a16="http://schemas.microsoft.com/office/drawing/2014/main" id="{4D0F6A3C-5B95-4E0F-8F04-3821200C8B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4">
            <a:extLst>
              <a:ext uri="{FF2B5EF4-FFF2-40B4-BE49-F238E27FC236}">
                <a16:creationId xmlns:a16="http://schemas.microsoft.com/office/drawing/2014/main" id="{F6FC0DC8-C490-4C02-8602-7315505ED2B0}"/>
              </a:ext>
            </a:extLst>
          </p:cNvPr>
          <p:cNvSpPr>
            <a:spLocks noGrp="1"/>
          </p:cNvSpPr>
          <p:nvPr>
            <p:ph type="dt" sz="half" idx="10"/>
          </p:nvPr>
        </p:nvSpPr>
        <p:spPr/>
        <p:txBody>
          <a:bodyPr/>
          <a:lstStyle>
            <a:lvl1pPr>
              <a:defRPr/>
            </a:lvl1pPr>
          </a:lstStyle>
          <a:p>
            <a:pPr>
              <a:defRPr/>
            </a:pPr>
            <a:endParaRPr lang="en-US" dirty="0"/>
          </a:p>
        </p:txBody>
      </p:sp>
      <p:sp>
        <p:nvSpPr>
          <p:cNvPr id="9" name="Footer Placeholder 5">
            <a:extLst>
              <a:ext uri="{FF2B5EF4-FFF2-40B4-BE49-F238E27FC236}">
                <a16:creationId xmlns:a16="http://schemas.microsoft.com/office/drawing/2014/main" id="{5584D20D-A748-4038-AC35-4607F3937026}"/>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FF2466D7-8523-47E4-A527-DF05A75DA8EF}"/>
              </a:ext>
            </a:extLst>
          </p:cNvPr>
          <p:cNvSpPr>
            <a:spLocks noGrp="1"/>
          </p:cNvSpPr>
          <p:nvPr>
            <p:ph type="sldNum" sz="quarter" idx="12"/>
          </p:nvPr>
        </p:nvSpPr>
        <p:spPr/>
        <p:txBody>
          <a:bodyPr/>
          <a:lstStyle>
            <a:lvl1pPr>
              <a:defRPr/>
            </a:lvl1pPr>
          </a:lstStyle>
          <a:p>
            <a:pPr>
              <a:defRPr/>
            </a:pPr>
            <a:fld id="{900D0319-A7F5-45DA-90E3-0D993DE1381E}" type="slidenum">
              <a:rPr lang="en-US" altLang="en-US"/>
              <a:pPr>
                <a:defRPr/>
              </a:pPr>
              <a:t>‹#›</a:t>
            </a:fld>
            <a:endParaRPr lang="en-US" altLang="en-US" dirty="0"/>
          </a:p>
        </p:txBody>
      </p:sp>
    </p:spTree>
    <p:extLst>
      <p:ext uri="{BB962C8B-B14F-4D97-AF65-F5344CB8AC3E}">
        <p14:creationId xmlns:p14="http://schemas.microsoft.com/office/powerpoint/2010/main" val="398186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9">
            <a:extLst>
              <a:ext uri="{FF2B5EF4-FFF2-40B4-BE49-F238E27FC236}">
                <a16:creationId xmlns:a16="http://schemas.microsoft.com/office/drawing/2014/main" id="{63DCB115-9C6D-449E-B0C2-FF45B4CBB440}"/>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8" name="Picture 6">
            <a:extLst>
              <a:ext uri="{FF2B5EF4-FFF2-40B4-BE49-F238E27FC236}">
                <a16:creationId xmlns:a16="http://schemas.microsoft.com/office/drawing/2014/main" id="{4BD121E9-DE8B-4F71-A4A7-ACCFC9400B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a:extLst>
              <a:ext uri="{FF2B5EF4-FFF2-40B4-BE49-F238E27FC236}">
                <a16:creationId xmlns:a16="http://schemas.microsoft.com/office/drawing/2014/main" id="{465E358C-E7DA-4EA4-9F05-91736416DC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6">
            <a:extLst>
              <a:ext uri="{FF2B5EF4-FFF2-40B4-BE49-F238E27FC236}">
                <a16:creationId xmlns:a16="http://schemas.microsoft.com/office/drawing/2014/main" id="{879B808A-0B20-473C-9B89-0CE00233C6AF}"/>
              </a:ext>
            </a:extLst>
          </p:cNvPr>
          <p:cNvSpPr>
            <a:spLocks noGrp="1"/>
          </p:cNvSpPr>
          <p:nvPr>
            <p:ph type="dt" sz="half" idx="10"/>
          </p:nvPr>
        </p:nvSpPr>
        <p:spPr/>
        <p:txBody>
          <a:bodyPr/>
          <a:lstStyle>
            <a:lvl1pPr>
              <a:defRPr/>
            </a:lvl1pPr>
          </a:lstStyle>
          <a:p>
            <a:pPr>
              <a:defRPr/>
            </a:pPr>
            <a:endParaRPr lang="en-US" dirty="0"/>
          </a:p>
        </p:txBody>
      </p:sp>
      <p:sp>
        <p:nvSpPr>
          <p:cNvPr id="11" name="Footer Placeholder 7">
            <a:extLst>
              <a:ext uri="{FF2B5EF4-FFF2-40B4-BE49-F238E27FC236}">
                <a16:creationId xmlns:a16="http://schemas.microsoft.com/office/drawing/2014/main" id="{857A6396-DC00-42D3-ABA6-3F1E8F7AD043}"/>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8">
            <a:extLst>
              <a:ext uri="{FF2B5EF4-FFF2-40B4-BE49-F238E27FC236}">
                <a16:creationId xmlns:a16="http://schemas.microsoft.com/office/drawing/2014/main" id="{B1236C38-E409-4E80-856A-44BA1E729837}"/>
              </a:ext>
            </a:extLst>
          </p:cNvPr>
          <p:cNvSpPr>
            <a:spLocks noGrp="1"/>
          </p:cNvSpPr>
          <p:nvPr>
            <p:ph type="sldNum" sz="quarter" idx="12"/>
          </p:nvPr>
        </p:nvSpPr>
        <p:spPr/>
        <p:txBody>
          <a:bodyPr/>
          <a:lstStyle>
            <a:lvl1pPr>
              <a:defRPr/>
            </a:lvl1pPr>
          </a:lstStyle>
          <a:p>
            <a:pPr>
              <a:defRPr/>
            </a:pPr>
            <a:fld id="{B921178C-3738-478B-B197-C54093C3E63E}" type="slidenum">
              <a:rPr lang="en-US" altLang="en-US"/>
              <a:pPr>
                <a:defRPr/>
              </a:pPr>
              <a:t>‹#›</a:t>
            </a:fld>
            <a:endParaRPr lang="en-US" altLang="en-US" dirty="0"/>
          </a:p>
        </p:txBody>
      </p:sp>
    </p:spTree>
    <p:extLst>
      <p:ext uri="{BB962C8B-B14F-4D97-AF65-F5344CB8AC3E}">
        <p14:creationId xmlns:p14="http://schemas.microsoft.com/office/powerpoint/2010/main" val="388151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9">
            <a:extLst>
              <a:ext uri="{FF2B5EF4-FFF2-40B4-BE49-F238E27FC236}">
                <a16:creationId xmlns:a16="http://schemas.microsoft.com/office/drawing/2014/main" id="{6EC19E7A-84EF-43DC-B9C1-F822504D36B5}"/>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4" name="Picture 6">
            <a:extLst>
              <a:ext uri="{FF2B5EF4-FFF2-40B4-BE49-F238E27FC236}">
                <a16:creationId xmlns:a16="http://schemas.microsoft.com/office/drawing/2014/main" id="{65DF06F3-DACB-40AB-AA56-88C4094E8A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a:extLst>
              <a:ext uri="{FF2B5EF4-FFF2-40B4-BE49-F238E27FC236}">
                <a16:creationId xmlns:a16="http://schemas.microsoft.com/office/drawing/2014/main" id="{05A03095-964F-4080-95EB-CDCE7F48B7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6" name="Date Placeholder 2">
            <a:extLst>
              <a:ext uri="{FF2B5EF4-FFF2-40B4-BE49-F238E27FC236}">
                <a16:creationId xmlns:a16="http://schemas.microsoft.com/office/drawing/2014/main" id="{2777F18C-4764-4D8E-BBE1-78AFDCAD45E4}"/>
              </a:ext>
            </a:extLst>
          </p:cNvPr>
          <p:cNvSpPr>
            <a:spLocks noGrp="1"/>
          </p:cNvSpPr>
          <p:nvPr>
            <p:ph type="dt" sz="half" idx="10"/>
          </p:nvPr>
        </p:nvSpPr>
        <p:spPr/>
        <p:txBody>
          <a:bodyPr/>
          <a:lstStyle>
            <a:lvl1pPr>
              <a:defRPr/>
            </a:lvl1pPr>
          </a:lstStyle>
          <a:p>
            <a:pPr>
              <a:defRPr/>
            </a:pPr>
            <a:endParaRPr lang="en-US" dirty="0"/>
          </a:p>
        </p:txBody>
      </p:sp>
      <p:sp>
        <p:nvSpPr>
          <p:cNvPr id="7" name="Footer Placeholder 3">
            <a:extLst>
              <a:ext uri="{FF2B5EF4-FFF2-40B4-BE49-F238E27FC236}">
                <a16:creationId xmlns:a16="http://schemas.microsoft.com/office/drawing/2014/main" id="{2129E6F1-313F-43E0-AF25-C304E6513194}"/>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4">
            <a:extLst>
              <a:ext uri="{FF2B5EF4-FFF2-40B4-BE49-F238E27FC236}">
                <a16:creationId xmlns:a16="http://schemas.microsoft.com/office/drawing/2014/main" id="{ACAA31DC-1B65-4838-924E-728D9F03DBDA}"/>
              </a:ext>
            </a:extLst>
          </p:cNvPr>
          <p:cNvSpPr>
            <a:spLocks noGrp="1"/>
          </p:cNvSpPr>
          <p:nvPr>
            <p:ph type="sldNum" sz="quarter" idx="12"/>
          </p:nvPr>
        </p:nvSpPr>
        <p:spPr/>
        <p:txBody>
          <a:bodyPr/>
          <a:lstStyle>
            <a:lvl1pPr>
              <a:defRPr/>
            </a:lvl1pPr>
          </a:lstStyle>
          <a:p>
            <a:pPr>
              <a:defRPr/>
            </a:pPr>
            <a:fld id="{6493E24C-2655-4F2A-A6CE-9D9E841DCDC5}" type="slidenum">
              <a:rPr lang="en-US" altLang="en-US"/>
              <a:pPr>
                <a:defRPr/>
              </a:pPr>
              <a:t>‹#›</a:t>
            </a:fld>
            <a:endParaRPr lang="en-US" altLang="en-US" dirty="0"/>
          </a:p>
        </p:txBody>
      </p:sp>
    </p:spTree>
    <p:extLst>
      <p:ext uri="{BB962C8B-B14F-4D97-AF65-F5344CB8AC3E}">
        <p14:creationId xmlns:p14="http://schemas.microsoft.com/office/powerpoint/2010/main" val="2307317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32309B1B-3C8A-44D0-A79E-A02E55DEB5C3}"/>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3" name="Picture 6">
            <a:extLst>
              <a:ext uri="{FF2B5EF4-FFF2-40B4-BE49-F238E27FC236}">
                <a16:creationId xmlns:a16="http://schemas.microsoft.com/office/drawing/2014/main" id="{B934F18C-2898-4632-AC35-79A697B72A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4">
            <a:extLst>
              <a:ext uri="{FF2B5EF4-FFF2-40B4-BE49-F238E27FC236}">
                <a16:creationId xmlns:a16="http://schemas.microsoft.com/office/drawing/2014/main" id="{9F2F0A99-1B04-4E04-9EFB-F383B5FDCC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1">
            <a:extLst>
              <a:ext uri="{FF2B5EF4-FFF2-40B4-BE49-F238E27FC236}">
                <a16:creationId xmlns:a16="http://schemas.microsoft.com/office/drawing/2014/main" id="{D29F0422-1C70-4425-9911-808AC03EA442}"/>
              </a:ext>
            </a:extLst>
          </p:cNvPr>
          <p:cNvSpPr>
            <a:spLocks noGrp="1"/>
          </p:cNvSpPr>
          <p:nvPr>
            <p:ph type="dt" sz="half" idx="10"/>
          </p:nvPr>
        </p:nvSpPr>
        <p:spPr/>
        <p:txBody>
          <a:bodyPr/>
          <a:lstStyle>
            <a:lvl1pPr>
              <a:defRPr/>
            </a:lvl1pPr>
          </a:lstStyle>
          <a:p>
            <a:pPr>
              <a:defRPr/>
            </a:pPr>
            <a:endParaRPr lang="en-US" dirty="0"/>
          </a:p>
        </p:txBody>
      </p:sp>
      <p:sp>
        <p:nvSpPr>
          <p:cNvPr id="6" name="Footer Placeholder 2">
            <a:extLst>
              <a:ext uri="{FF2B5EF4-FFF2-40B4-BE49-F238E27FC236}">
                <a16:creationId xmlns:a16="http://schemas.microsoft.com/office/drawing/2014/main" id="{FD8B26D5-A307-4080-BFBA-AC6B78D1332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3">
            <a:extLst>
              <a:ext uri="{FF2B5EF4-FFF2-40B4-BE49-F238E27FC236}">
                <a16:creationId xmlns:a16="http://schemas.microsoft.com/office/drawing/2014/main" id="{29B7E256-8D32-4185-99E0-7E600C10BEE7}"/>
              </a:ext>
            </a:extLst>
          </p:cNvPr>
          <p:cNvSpPr>
            <a:spLocks noGrp="1"/>
          </p:cNvSpPr>
          <p:nvPr>
            <p:ph type="sldNum" sz="quarter" idx="12"/>
          </p:nvPr>
        </p:nvSpPr>
        <p:spPr/>
        <p:txBody>
          <a:bodyPr/>
          <a:lstStyle>
            <a:lvl1pPr>
              <a:defRPr/>
            </a:lvl1pPr>
          </a:lstStyle>
          <a:p>
            <a:pPr>
              <a:defRPr/>
            </a:pPr>
            <a:fld id="{90FE2273-F03F-4FF4-A104-44AEB4F84E5E}" type="slidenum">
              <a:rPr lang="en-US" altLang="en-US"/>
              <a:pPr>
                <a:defRPr/>
              </a:pPr>
              <a:t>‹#›</a:t>
            </a:fld>
            <a:endParaRPr lang="en-US" altLang="en-US" dirty="0"/>
          </a:p>
        </p:txBody>
      </p:sp>
    </p:spTree>
    <p:extLst>
      <p:ext uri="{BB962C8B-B14F-4D97-AF65-F5344CB8AC3E}">
        <p14:creationId xmlns:p14="http://schemas.microsoft.com/office/powerpoint/2010/main" val="765372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9">
            <a:extLst>
              <a:ext uri="{FF2B5EF4-FFF2-40B4-BE49-F238E27FC236}">
                <a16:creationId xmlns:a16="http://schemas.microsoft.com/office/drawing/2014/main" id="{932046C3-F0CE-437A-84DB-829D90A080F6}"/>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6" name="Picture 6">
            <a:extLst>
              <a:ext uri="{FF2B5EF4-FFF2-40B4-BE49-F238E27FC236}">
                <a16:creationId xmlns:a16="http://schemas.microsoft.com/office/drawing/2014/main" id="{E9F795DF-50C0-4C1D-9C60-8700BC33B9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a:extLst>
              <a:ext uri="{FF2B5EF4-FFF2-40B4-BE49-F238E27FC236}">
                <a16:creationId xmlns:a16="http://schemas.microsoft.com/office/drawing/2014/main" id="{70314810-F30C-44C9-9CC3-4288D1BEA0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CF9F54C2-A96C-4479-96C8-511D87454F32}"/>
              </a:ext>
            </a:extLst>
          </p:cNvPr>
          <p:cNvSpPr>
            <a:spLocks noGrp="1"/>
          </p:cNvSpPr>
          <p:nvPr>
            <p:ph type="dt" sz="half" idx="10"/>
          </p:nvPr>
        </p:nvSpPr>
        <p:spPr/>
        <p:txBody>
          <a:bodyPr/>
          <a:lstStyle>
            <a:lvl1pPr>
              <a:defRPr/>
            </a:lvl1pPr>
          </a:lstStyle>
          <a:p>
            <a:pPr>
              <a:defRPr/>
            </a:pPr>
            <a:endParaRPr lang="en-US" dirty="0"/>
          </a:p>
        </p:txBody>
      </p:sp>
      <p:sp>
        <p:nvSpPr>
          <p:cNvPr id="9" name="Footer Placeholder 5">
            <a:extLst>
              <a:ext uri="{FF2B5EF4-FFF2-40B4-BE49-F238E27FC236}">
                <a16:creationId xmlns:a16="http://schemas.microsoft.com/office/drawing/2014/main" id="{8F2BFEE2-159C-4D2F-9493-F3C6204D09FB}"/>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0899FBCE-19D2-4ECD-B8F7-637A149D0764}"/>
              </a:ext>
            </a:extLst>
          </p:cNvPr>
          <p:cNvSpPr>
            <a:spLocks noGrp="1"/>
          </p:cNvSpPr>
          <p:nvPr>
            <p:ph type="sldNum" sz="quarter" idx="12"/>
          </p:nvPr>
        </p:nvSpPr>
        <p:spPr/>
        <p:txBody>
          <a:bodyPr/>
          <a:lstStyle>
            <a:lvl1pPr>
              <a:defRPr/>
            </a:lvl1pPr>
          </a:lstStyle>
          <a:p>
            <a:pPr>
              <a:defRPr/>
            </a:pPr>
            <a:fld id="{64198EAC-CF7B-4A11-901C-EED15AB22940}" type="slidenum">
              <a:rPr lang="en-US" altLang="en-US"/>
              <a:pPr>
                <a:defRPr/>
              </a:pPr>
              <a:t>‹#›</a:t>
            </a:fld>
            <a:endParaRPr lang="en-US" altLang="en-US" dirty="0"/>
          </a:p>
        </p:txBody>
      </p:sp>
    </p:spTree>
    <p:extLst>
      <p:ext uri="{BB962C8B-B14F-4D97-AF65-F5344CB8AC3E}">
        <p14:creationId xmlns:p14="http://schemas.microsoft.com/office/powerpoint/2010/main" val="1716933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9">
            <a:extLst>
              <a:ext uri="{FF2B5EF4-FFF2-40B4-BE49-F238E27FC236}">
                <a16:creationId xmlns:a16="http://schemas.microsoft.com/office/drawing/2014/main" id="{4C89F092-D8E1-423A-B0A7-13F5F232CB52}"/>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6" name="Picture 6">
            <a:extLst>
              <a:ext uri="{FF2B5EF4-FFF2-40B4-BE49-F238E27FC236}">
                <a16:creationId xmlns:a16="http://schemas.microsoft.com/office/drawing/2014/main" id="{4FD84B76-DFD3-4416-A387-095E4A4D6C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a:extLst>
              <a:ext uri="{FF2B5EF4-FFF2-40B4-BE49-F238E27FC236}">
                <a16:creationId xmlns:a16="http://schemas.microsoft.com/office/drawing/2014/main" id="{4E40A298-CE37-47D9-98C1-639DDC4852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90437CBC-7BD0-4A43-BE0F-D1E8D6221E64}"/>
              </a:ext>
            </a:extLst>
          </p:cNvPr>
          <p:cNvSpPr>
            <a:spLocks noGrp="1"/>
          </p:cNvSpPr>
          <p:nvPr>
            <p:ph type="dt" sz="half" idx="10"/>
          </p:nvPr>
        </p:nvSpPr>
        <p:spPr/>
        <p:txBody>
          <a:bodyPr/>
          <a:lstStyle>
            <a:lvl1pPr>
              <a:defRPr/>
            </a:lvl1pPr>
          </a:lstStyle>
          <a:p>
            <a:pPr>
              <a:defRPr/>
            </a:pPr>
            <a:endParaRPr lang="en-US" dirty="0"/>
          </a:p>
        </p:txBody>
      </p:sp>
      <p:sp>
        <p:nvSpPr>
          <p:cNvPr id="9" name="Footer Placeholder 5">
            <a:extLst>
              <a:ext uri="{FF2B5EF4-FFF2-40B4-BE49-F238E27FC236}">
                <a16:creationId xmlns:a16="http://schemas.microsoft.com/office/drawing/2014/main" id="{31F54016-9966-4911-86D3-26126E364496}"/>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C4100506-E515-4345-94AE-92A25A654ADF}"/>
              </a:ext>
            </a:extLst>
          </p:cNvPr>
          <p:cNvSpPr>
            <a:spLocks noGrp="1"/>
          </p:cNvSpPr>
          <p:nvPr>
            <p:ph type="sldNum" sz="quarter" idx="12"/>
          </p:nvPr>
        </p:nvSpPr>
        <p:spPr/>
        <p:txBody>
          <a:bodyPr/>
          <a:lstStyle>
            <a:lvl1pPr>
              <a:defRPr/>
            </a:lvl1pPr>
          </a:lstStyle>
          <a:p>
            <a:pPr>
              <a:defRPr/>
            </a:pPr>
            <a:fld id="{D87D6D6B-C61D-4F60-8ADC-EACFA9CC700B}" type="slidenum">
              <a:rPr lang="en-US" altLang="en-US"/>
              <a:pPr>
                <a:defRPr/>
              </a:pPr>
              <a:t>‹#›</a:t>
            </a:fld>
            <a:endParaRPr lang="en-US" altLang="en-US" dirty="0"/>
          </a:p>
        </p:txBody>
      </p:sp>
    </p:spTree>
    <p:extLst>
      <p:ext uri="{BB962C8B-B14F-4D97-AF65-F5344CB8AC3E}">
        <p14:creationId xmlns:p14="http://schemas.microsoft.com/office/powerpoint/2010/main" val="191189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630D-E94C-4C58-A20A-81A2644C96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3C79CC-F7DE-4B53-9A15-0169E929F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A5949-F7C1-4C8F-A0F8-2B38A39291E4}"/>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76B69C95-DBFF-46BC-8309-08443C8E06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7C3BA5-566A-4B14-8DF4-CC1318CDDA2F}"/>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731241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30DC1253-0710-4EAD-B72A-94C47F65ECB6}"/>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5" name="Picture 6">
            <a:extLst>
              <a:ext uri="{FF2B5EF4-FFF2-40B4-BE49-F238E27FC236}">
                <a16:creationId xmlns:a16="http://schemas.microsoft.com/office/drawing/2014/main" id="{17D235FB-D00F-430E-B3DB-1B9843721B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a:extLst>
              <a:ext uri="{FF2B5EF4-FFF2-40B4-BE49-F238E27FC236}">
                <a16:creationId xmlns:a16="http://schemas.microsoft.com/office/drawing/2014/main" id="{BC83FC0C-2A6B-4CE8-94D4-98D632C40B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A5051AD-9C2D-4A83-940D-8207435C25BE}"/>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BDB0CA46-8AAB-4D9A-ABA5-F819F98B164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0C16825-DABF-4F2E-B1C6-C08F21F12020}"/>
              </a:ext>
            </a:extLst>
          </p:cNvPr>
          <p:cNvSpPr>
            <a:spLocks noGrp="1"/>
          </p:cNvSpPr>
          <p:nvPr>
            <p:ph type="sldNum" sz="quarter" idx="12"/>
          </p:nvPr>
        </p:nvSpPr>
        <p:spPr/>
        <p:txBody>
          <a:bodyPr/>
          <a:lstStyle>
            <a:lvl1pPr>
              <a:defRPr/>
            </a:lvl1pPr>
          </a:lstStyle>
          <a:p>
            <a:pPr>
              <a:defRPr/>
            </a:pPr>
            <a:fld id="{C57527C4-B100-42A5-BBE6-4A504CDDEB21}" type="slidenum">
              <a:rPr lang="en-US" altLang="en-US"/>
              <a:pPr>
                <a:defRPr/>
              </a:pPr>
              <a:t>‹#›</a:t>
            </a:fld>
            <a:endParaRPr lang="en-US" altLang="en-US" dirty="0"/>
          </a:p>
        </p:txBody>
      </p:sp>
    </p:spTree>
    <p:extLst>
      <p:ext uri="{BB962C8B-B14F-4D97-AF65-F5344CB8AC3E}">
        <p14:creationId xmlns:p14="http://schemas.microsoft.com/office/powerpoint/2010/main" val="291335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2ABC33DA-9B15-45FC-AAAF-7865765B9B9F}"/>
              </a:ext>
            </a:extLst>
          </p:cNvPr>
          <p:cNvSpPr>
            <a:spLocks noChangeShapeType="1"/>
          </p:cNvSpPr>
          <p:nvPr userDrawn="1"/>
        </p:nvSpPr>
        <p:spPr bwMode="auto">
          <a:xfrm>
            <a:off x="0" y="98107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sz="1800" dirty="0"/>
          </a:p>
        </p:txBody>
      </p:sp>
      <p:pic>
        <p:nvPicPr>
          <p:cNvPr id="5" name="Picture 6">
            <a:extLst>
              <a:ext uri="{FF2B5EF4-FFF2-40B4-BE49-F238E27FC236}">
                <a16:creationId xmlns:a16="http://schemas.microsoft.com/office/drawing/2014/main" id="{21B794A4-B06B-4F32-B3EE-A069A2BDF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2885" y="1"/>
            <a:ext cx="6479116"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a:extLst>
              <a:ext uri="{FF2B5EF4-FFF2-40B4-BE49-F238E27FC236}">
                <a16:creationId xmlns:a16="http://schemas.microsoft.com/office/drawing/2014/main" id="{60B09EEE-7849-4D3A-A940-0EDAFF3CE3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5889"/>
            <a:ext cx="5712884"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AFE7B6C-B163-43DB-8840-33908F52022C}"/>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3064195A-80CD-4E74-AA68-B0DF8C56748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4727BD1-096E-4E40-96E5-7FF28A1F97B7}"/>
              </a:ext>
            </a:extLst>
          </p:cNvPr>
          <p:cNvSpPr>
            <a:spLocks noGrp="1"/>
          </p:cNvSpPr>
          <p:nvPr>
            <p:ph type="sldNum" sz="quarter" idx="12"/>
          </p:nvPr>
        </p:nvSpPr>
        <p:spPr/>
        <p:txBody>
          <a:bodyPr/>
          <a:lstStyle>
            <a:lvl1pPr>
              <a:defRPr/>
            </a:lvl1pPr>
          </a:lstStyle>
          <a:p>
            <a:pPr>
              <a:defRPr/>
            </a:pPr>
            <a:fld id="{D1FDAB16-EC8B-4B18-AA93-8CE4D3DCDB87}" type="slidenum">
              <a:rPr lang="en-US" altLang="en-US"/>
              <a:pPr>
                <a:defRPr/>
              </a:pPr>
              <a:t>‹#›</a:t>
            </a:fld>
            <a:endParaRPr lang="en-US" altLang="en-US" dirty="0"/>
          </a:p>
        </p:txBody>
      </p:sp>
    </p:spTree>
    <p:extLst>
      <p:ext uri="{BB962C8B-B14F-4D97-AF65-F5344CB8AC3E}">
        <p14:creationId xmlns:p14="http://schemas.microsoft.com/office/powerpoint/2010/main" val="229070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D3815F-D8B9-4BEC-A1C7-39479D9B376B}"/>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2077FF5F-6E4F-4DEE-B410-498ADC535083}"/>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EB3BAA87-621D-48A9-AE1E-62BB13F1527B}"/>
              </a:ext>
            </a:extLst>
          </p:cNvPr>
          <p:cNvSpPr>
            <a:spLocks noGrp="1"/>
          </p:cNvSpPr>
          <p:nvPr>
            <p:ph type="sldNum" sz="quarter" idx="12"/>
          </p:nvPr>
        </p:nvSpPr>
        <p:spPr/>
        <p:txBody>
          <a:bodyPr/>
          <a:lstStyle>
            <a:lvl1pPr>
              <a:defRPr/>
            </a:lvl1pPr>
          </a:lstStyle>
          <a:p>
            <a:pPr>
              <a:defRPr/>
            </a:pPr>
            <a:fld id="{D120B7C8-FE5C-4011-B41B-E84EF65383B8}" type="slidenum">
              <a:rPr lang="en-US" altLang="en-US"/>
              <a:pPr>
                <a:defRPr/>
              </a:pPr>
              <a:t>‹#›</a:t>
            </a:fld>
            <a:endParaRPr lang="en-US" altLang="en-US" dirty="0"/>
          </a:p>
        </p:txBody>
      </p:sp>
    </p:spTree>
    <p:extLst>
      <p:ext uri="{BB962C8B-B14F-4D97-AF65-F5344CB8AC3E}">
        <p14:creationId xmlns:p14="http://schemas.microsoft.com/office/powerpoint/2010/main" val="6951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A2630-100C-4F45-95A3-2606BBDD6D7B}"/>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CB39EFD-E87C-4E21-BF2D-4267BDC380A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B52EA7F-DD86-4212-A4A1-9E10B8D9E645}"/>
              </a:ext>
            </a:extLst>
          </p:cNvPr>
          <p:cNvSpPr>
            <a:spLocks noGrp="1"/>
          </p:cNvSpPr>
          <p:nvPr>
            <p:ph type="sldNum" sz="quarter" idx="12"/>
          </p:nvPr>
        </p:nvSpPr>
        <p:spPr/>
        <p:txBody>
          <a:bodyPr/>
          <a:lstStyle>
            <a:lvl1pPr>
              <a:defRPr/>
            </a:lvl1pPr>
          </a:lstStyle>
          <a:p>
            <a:pPr>
              <a:defRPr/>
            </a:pPr>
            <a:fld id="{68208233-7997-45A8-BF9C-7584AA384C87}" type="slidenum">
              <a:rPr lang="en-US" altLang="en-US"/>
              <a:pPr>
                <a:defRPr/>
              </a:pPr>
              <a:t>‹#›</a:t>
            </a:fld>
            <a:endParaRPr lang="en-US" altLang="en-US" dirty="0"/>
          </a:p>
        </p:txBody>
      </p:sp>
    </p:spTree>
    <p:extLst>
      <p:ext uri="{BB962C8B-B14F-4D97-AF65-F5344CB8AC3E}">
        <p14:creationId xmlns:p14="http://schemas.microsoft.com/office/powerpoint/2010/main" val="171199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97600" y="1600201"/>
            <a:ext cx="5384800" cy="4525963"/>
          </a:xfrm>
          <a:prstGeom prst="rect">
            <a:avLst/>
          </a:prstGeom>
        </p:spPr>
        <p:txBody>
          <a:bodyPr/>
          <a:lstStyle/>
          <a:p>
            <a:pPr lvl="0"/>
            <a:endParaRPr lang="en-GB" noProof="0" dirty="0"/>
          </a:p>
        </p:txBody>
      </p:sp>
      <p:sp>
        <p:nvSpPr>
          <p:cNvPr id="5" name="Date Placeholder 3">
            <a:extLst>
              <a:ext uri="{FF2B5EF4-FFF2-40B4-BE49-F238E27FC236}">
                <a16:creationId xmlns:a16="http://schemas.microsoft.com/office/drawing/2014/main" id="{62F9A3FA-EFB3-489E-AE3C-F986B895537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73319506-6A70-4C02-8804-868148F7807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4BF5303-7649-43CF-8135-705B3347B8E0}"/>
              </a:ext>
            </a:extLst>
          </p:cNvPr>
          <p:cNvSpPr>
            <a:spLocks noGrp="1"/>
          </p:cNvSpPr>
          <p:nvPr>
            <p:ph type="sldNum" sz="quarter" idx="12"/>
          </p:nvPr>
        </p:nvSpPr>
        <p:spPr/>
        <p:txBody>
          <a:bodyPr/>
          <a:lstStyle>
            <a:lvl1pPr>
              <a:defRPr/>
            </a:lvl1pPr>
          </a:lstStyle>
          <a:p>
            <a:pPr>
              <a:defRPr/>
            </a:pPr>
            <a:fld id="{8E944EE7-32BD-4975-86BB-DADEB6E668DD}" type="slidenum">
              <a:rPr lang="en-US" altLang="en-US"/>
              <a:pPr>
                <a:defRPr/>
              </a:pPr>
              <a:t>‹#›</a:t>
            </a:fld>
            <a:endParaRPr lang="en-US" altLang="en-US" dirty="0"/>
          </a:p>
        </p:txBody>
      </p:sp>
    </p:spTree>
    <p:extLst>
      <p:ext uri="{BB962C8B-B14F-4D97-AF65-F5344CB8AC3E}">
        <p14:creationId xmlns:p14="http://schemas.microsoft.com/office/powerpoint/2010/main" val="787713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58C7F5E-D096-4C18-9BF0-275A673FE2DC}"/>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944178FA-B82C-4DC3-B1D8-CBA0B4E8F7F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C98A3F6-8912-42A7-AABA-D226CE86AE9C}"/>
              </a:ext>
            </a:extLst>
          </p:cNvPr>
          <p:cNvSpPr>
            <a:spLocks noGrp="1"/>
          </p:cNvSpPr>
          <p:nvPr>
            <p:ph type="sldNum" sz="quarter" idx="12"/>
          </p:nvPr>
        </p:nvSpPr>
        <p:spPr/>
        <p:txBody>
          <a:bodyPr/>
          <a:lstStyle>
            <a:lvl1pPr>
              <a:defRPr/>
            </a:lvl1pPr>
          </a:lstStyle>
          <a:p>
            <a:pPr>
              <a:defRPr/>
            </a:pPr>
            <a:fld id="{D44A8A11-C62D-4018-BE56-421B49C491B2}" type="slidenum">
              <a:rPr lang="en-US" altLang="en-US"/>
              <a:pPr>
                <a:defRPr/>
              </a:pPr>
              <a:t>‹#›</a:t>
            </a:fld>
            <a:endParaRPr lang="en-US" altLang="en-US" dirty="0"/>
          </a:p>
        </p:txBody>
      </p:sp>
    </p:spTree>
    <p:extLst>
      <p:ext uri="{BB962C8B-B14F-4D97-AF65-F5344CB8AC3E}">
        <p14:creationId xmlns:p14="http://schemas.microsoft.com/office/powerpoint/2010/main" val="1171228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E02114-E714-4D1C-AA7E-256A160471DA}"/>
              </a:ext>
            </a:extLst>
          </p:cNvPr>
          <p:cNvSpPr>
            <a:spLocks noGrp="1"/>
          </p:cNvSpPr>
          <p:nvPr>
            <p:ph type="dt" sz="half" idx="10"/>
          </p:nvPr>
        </p:nvSpPr>
        <p:spPr/>
        <p:txBody>
          <a:bodyPr/>
          <a:lstStyle>
            <a:lvl1pPr>
              <a:defRPr/>
            </a:lvl1pPr>
          </a:lstStyle>
          <a:p>
            <a:pPr>
              <a:defRPr/>
            </a:pPr>
            <a:fld id="{52576CB2-3232-4649-BEAF-D1260E4E392F}" type="datetimeFigureOut">
              <a:rPr lang="en-GB"/>
              <a:pPr>
                <a:defRPr/>
              </a:pPr>
              <a:t>16/06/2021</a:t>
            </a:fld>
            <a:endParaRPr lang="en-GB" dirty="0"/>
          </a:p>
        </p:txBody>
      </p:sp>
      <p:sp>
        <p:nvSpPr>
          <p:cNvPr id="5" name="Footer Placeholder 4">
            <a:extLst>
              <a:ext uri="{FF2B5EF4-FFF2-40B4-BE49-F238E27FC236}">
                <a16:creationId xmlns:a16="http://schemas.microsoft.com/office/drawing/2014/main" id="{9E8F46E6-5FCB-4B42-94E2-A282BC0604FD}"/>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FE9A2FB8-161F-469D-B6AA-0E509C2D2568}"/>
              </a:ext>
            </a:extLst>
          </p:cNvPr>
          <p:cNvSpPr>
            <a:spLocks noGrp="1"/>
          </p:cNvSpPr>
          <p:nvPr>
            <p:ph type="sldNum" sz="quarter" idx="12"/>
          </p:nvPr>
        </p:nvSpPr>
        <p:spPr/>
        <p:txBody>
          <a:bodyPr/>
          <a:lstStyle>
            <a:lvl1pPr>
              <a:defRPr/>
            </a:lvl1pPr>
          </a:lstStyle>
          <a:p>
            <a:pPr>
              <a:defRPr/>
            </a:pPr>
            <a:fld id="{7FB7D001-5651-4240-9AF5-216B16045407}" type="slidenum">
              <a:rPr lang="en-GB" altLang="en-US"/>
              <a:pPr>
                <a:defRPr/>
              </a:pPr>
              <a:t>‹#›</a:t>
            </a:fld>
            <a:endParaRPr lang="en-GB" altLang="en-US" dirty="0"/>
          </a:p>
        </p:txBody>
      </p:sp>
    </p:spTree>
    <p:extLst>
      <p:ext uri="{BB962C8B-B14F-4D97-AF65-F5344CB8AC3E}">
        <p14:creationId xmlns:p14="http://schemas.microsoft.com/office/powerpoint/2010/main" val="71731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1887-28EE-4DE5-9EEF-E1BD344C5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A477E9-E106-45B4-8118-4DF66B6A3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91943-7F28-4573-A8B2-E4C142A5F038}"/>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53967B2D-BE39-4836-B516-C73E4DA7F0D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29CDF3-A239-46E6-96B4-925F77CBBFE2}"/>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204729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9DEC-93D1-4CFC-93AC-3F1F0C10F8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553B6-2B28-406E-B787-9935AAC0C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E92FB-1A1A-4870-AD78-39255B0090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604C44-2496-4101-B175-2B8F4FB592CE}"/>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6" name="Footer Placeholder 5">
            <a:extLst>
              <a:ext uri="{FF2B5EF4-FFF2-40B4-BE49-F238E27FC236}">
                <a16:creationId xmlns:a16="http://schemas.microsoft.com/office/drawing/2014/main" id="{444ABCDF-65CD-4037-B9A0-59FC1DCFABA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2EC6F17-F0D5-4B83-8E37-2026D9E9A058}"/>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299800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8A37-DCF9-4C7F-AEAE-54E1EEBA5F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7C1451-0237-407F-851A-07869BD72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3A326D-485B-4A94-9FE1-0D1B1B1C6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51358B-80FD-4921-9AA0-710C5B22A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1E58E-8CC6-4171-8D76-FDA3B7120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5F61A6-741F-44ED-BC10-5BB6C432A0A9}"/>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8" name="Footer Placeholder 7">
            <a:extLst>
              <a:ext uri="{FF2B5EF4-FFF2-40B4-BE49-F238E27FC236}">
                <a16:creationId xmlns:a16="http://schemas.microsoft.com/office/drawing/2014/main" id="{546E80FF-3C97-4D0F-9892-8C3AEC20BC3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5AF0C63-5C25-4BEA-8DE3-C0369A454611}"/>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9263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DBCF-F931-45EA-9C01-5CAD2A40C6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05CB08-53CD-426F-9CFB-C49B38A4FBB5}"/>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4" name="Footer Placeholder 3">
            <a:extLst>
              <a:ext uri="{FF2B5EF4-FFF2-40B4-BE49-F238E27FC236}">
                <a16:creationId xmlns:a16="http://schemas.microsoft.com/office/drawing/2014/main" id="{50505085-FFFA-465D-AEDE-C3C0875457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62417C0-BE1B-48BC-B6FC-DF23946652EE}"/>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248636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FA6A6-0218-401C-AE1C-DA1B21274C1F}"/>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3" name="Footer Placeholder 2">
            <a:extLst>
              <a:ext uri="{FF2B5EF4-FFF2-40B4-BE49-F238E27FC236}">
                <a16:creationId xmlns:a16="http://schemas.microsoft.com/office/drawing/2014/main" id="{C486BD29-888A-4A7D-81B6-EFEB67ED68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869DAFA-4A5A-47E1-9263-CA3931CFEA5F}"/>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308055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9784-3EA7-4DD6-9899-5D8BC8E77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D836BB-F8FC-48CA-8AC7-E6BB7BC71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EB407-36B7-4FF1-AA1A-B9A486307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FB504-05A5-4099-BD3B-4B5DE206BBEF}"/>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6" name="Footer Placeholder 5">
            <a:extLst>
              <a:ext uri="{FF2B5EF4-FFF2-40B4-BE49-F238E27FC236}">
                <a16:creationId xmlns:a16="http://schemas.microsoft.com/office/drawing/2014/main" id="{11965977-6F91-4A47-BB21-5FD33B59B2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8BF0DC-B0E7-4921-8409-6C7286EBA6D2}"/>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188921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CE9D-E5A5-4984-98A4-264C0CB69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43B02A-C8D5-47AE-AA29-B9C87622E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D125D26-98F4-4406-9E55-95E853113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9A338-BB68-4B85-B79F-95E6D61ECC9D}"/>
              </a:ext>
            </a:extLst>
          </p:cNvPr>
          <p:cNvSpPr>
            <a:spLocks noGrp="1"/>
          </p:cNvSpPr>
          <p:nvPr>
            <p:ph type="dt" sz="half" idx="10"/>
          </p:nvPr>
        </p:nvSpPr>
        <p:spPr/>
        <p:txBody>
          <a:bodyPr/>
          <a:lstStyle/>
          <a:p>
            <a:fld id="{D3109EEE-15B9-489A-A8FA-20358A7DD231}" type="datetimeFigureOut">
              <a:rPr lang="en-GB" smtClean="0"/>
              <a:t>16/06/2021</a:t>
            </a:fld>
            <a:endParaRPr lang="en-GB" dirty="0"/>
          </a:p>
        </p:txBody>
      </p:sp>
      <p:sp>
        <p:nvSpPr>
          <p:cNvPr id="6" name="Footer Placeholder 5">
            <a:extLst>
              <a:ext uri="{FF2B5EF4-FFF2-40B4-BE49-F238E27FC236}">
                <a16:creationId xmlns:a16="http://schemas.microsoft.com/office/drawing/2014/main" id="{8614D8D1-F334-4121-A74D-24F9B16D27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3B0EDF-C64E-4590-9506-1E48EDFC1F9A}"/>
              </a:ext>
            </a:extLst>
          </p:cNvPr>
          <p:cNvSpPr>
            <a:spLocks noGrp="1"/>
          </p:cNvSpPr>
          <p:nvPr>
            <p:ph type="sldNum" sz="quarter" idx="12"/>
          </p:nvPr>
        </p:nvSpPr>
        <p:spPr/>
        <p:txBody>
          <a:bodyPr/>
          <a:lstStyle/>
          <a:p>
            <a:fld id="{A7230A87-5698-494C-8AD8-C0651286DDCE}" type="slidenum">
              <a:rPr lang="en-GB" smtClean="0"/>
              <a:t>‹#›</a:t>
            </a:fld>
            <a:endParaRPr lang="en-GB" dirty="0"/>
          </a:p>
        </p:txBody>
      </p:sp>
    </p:spTree>
    <p:extLst>
      <p:ext uri="{BB962C8B-B14F-4D97-AF65-F5344CB8AC3E}">
        <p14:creationId xmlns:p14="http://schemas.microsoft.com/office/powerpoint/2010/main" val="359242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CC3678-59CE-4E75-BE25-3CE402A32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5F423E-7ABF-41C7-839E-392E8147E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60A15-1A42-446C-95AD-67636750F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09EEE-15B9-489A-A8FA-20358A7DD231}" type="datetimeFigureOut">
              <a:rPr lang="en-GB" smtClean="0"/>
              <a:t>16/06/2021</a:t>
            </a:fld>
            <a:endParaRPr lang="en-GB" dirty="0"/>
          </a:p>
        </p:txBody>
      </p:sp>
      <p:sp>
        <p:nvSpPr>
          <p:cNvPr id="5" name="Footer Placeholder 4">
            <a:extLst>
              <a:ext uri="{FF2B5EF4-FFF2-40B4-BE49-F238E27FC236}">
                <a16:creationId xmlns:a16="http://schemas.microsoft.com/office/drawing/2014/main" id="{384CC69E-7107-4326-8C18-D6418DE5D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2B37879-FCD5-4E3D-8623-A5FD2DEDD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30A87-5698-494C-8AD8-C0651286DDCE}" type="slidenum">
              <a:rPr lang="en-GB" smtClean="0"/>
              <a:t>‹#›</a:t>
            </a:fld>
            <a:endParaRPr lang="en-GB" dirty="0"/>
          </a:p>
        </p:txBody>
      </p:sp>
    </p:spTree>
    <p:extLst>
      <p:ext uri="{BB962C8B-B14F-4D97-AF65-F5344CB8AC3E}">
        <p14:creationId xmlns:p14="http://schemas.microsoft.com/office/powerpoint/2010/main" val="248070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6E35887-2EE6-465B-83E6-3F2BC244FE8E}"/>
              </a:ext>
            </a:extLst>
          </p:cNvPr>
          <p:cNvSpPr>
            <a:spLocks noGrp="1"/>
          </p:cNvSpPr>
          <p:nvPr>
            <p:ph type="dt" sz="half" idx="2"/>
          </p:nvPr>
        </p:nvSpPr>
        <p:spPr>
          <a:xfrm>
            <a:off x="609600" y="6245225"/>
            <a:ext cx="2844800" cy="476250"/>
          </a:xfrm>
          <a:prstGeom prst="rect">
            <a:avLst/>
          </a:prstGeom>
        </p:spPr>
        <p:txBody>
          <a:bodyPr/>
          <a:lstStyle>
            <a:lvl1pPr eaLnBrk="1" hangingPunct="1">
              <a:defRPr>
                <a:latin typeface="Arial" charset="0"/>
              </a:defRPr>
            </a:lvl1pPr>
          </a:lstStyle>
          <a:p>
            <a:pPr>
              <a:defRPr/>
            </a:pPr>
            <a:endParaRPr lang="en-US" dirty="0"/>
          </a:p>
        </p:txBody>
      </p:sp>
      <p:sp>
        <p:nvSpPr>
          <p:cNvPr id="6" name="Footer Placeholder 4">
            <a:extLst>
              <a:ext uri="{FF2B5EF4-FFF2-40B4-BE49-F238E27FC236}">
                <a16:creationId xmlns:a16="http://schemas.microsoft.com/office/drawing/2014/main" id="{6C8789A6-048B-4D00-A847-3A5FA6293E89}"/>
              </a:ext>
            </a:extLst>
          </p:cNvPr>
          <p:cNvSpPr>
            <a:spLocks noGrp="1"/>
          </p:cNvSpPr>
          <p:nvPr>
            <p:ph type="ftr" sz="quarter" idx="3"/>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en-US" dirty="0"/>
          </a:p>
        </p:txBody>
      </p:sp>
      <p:sp>
        <p:nvSpPr>
          <p:cNvPr id="7" name="Slide Number Placeholder 5">
            <a:extLst>
              <a:ext uri="{FF2B5EF4-FFF2-40B4-BE49-F238E27FC236}">
                <a16:creationId xmlns:a16="http://schemas.microsoft.com/office/drawing/2014/main" id="{8490644F-7070-4C12-B706-DF12B8F778AC}"/>
              </a:ext>
            </a:extLst>
          </p:cNvPr>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7848FEE-7EE3-4B70-9A7B-95310FC1F57C}" type="slidenum">
              <a:rPr lang="en-US" altLang="en-US"/>
              <a:pPr>
                <a:defRPr/>
              </a:pPr>
              <a:t>‹#›</a:t>
            </a:fld>
            <a:endParaRPr lang="en-US" altLang="en-US" dirty="0"/>
          </a:p>
        </p:txBody>
      </p:sp>
    </p:spTree>
    <p:extLst>
      <p:ext uri="{BB962C8B-B14F-4D97-AF65-F5344CB8AC3E}">
        <p14:creationId xmlns:p14="http://schemas.microsoft.com/office/powerpoint/2010/main" val="4063359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etterhealthatworkn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hyperlink" Target="http://www.betterhealthatworkn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hyperlink" Target="mailto:Iainmiller@gateshead.gov.uk" TargetMode="External"/><Relationship Id="rId2" Type="http://schemas.openxmlformats.org/officeDocument/2006/relationships/hyperlink" Target="mailto:emmagibson@gateshead.gov.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mailto:sarahmoralee@gateshead.gov.uk" TargetMode="External"/><Relationship Id="rId2" Type="http://schemas.openxmlformats.org/officeDocument/2006/relationships/hyperlink" Target="https://www.lovetoride.net/gateshead"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FAA36DCF-8693-4D91-BC6F-83543CB78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776" y="1602270"/>
            <a:ext cx="47625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981FEDF-F0C0-419E-9FD0-A4F2987F569D}"/>
              </a:ext>
            </a:extLst>
          </p:cNvPr>
          <p:cNvSpPr>
            <a:spLocks noGrp="1"/>
          </p:cNvSpPr>
          <p:nvPr>
            <p:ph type="ctrTitle"/>
          </p:nvPr>
        </p:nvSpPr>
        <p:spPr>
          <a:xfrm>
            <a:off x="1683026" y="4950030"/>
            <a:ext cx="9144000" cy="2387600"/>
          </a:xfrm>
        </p:spPr>
        <p:txBody>
          <a:bodyPr rtlCol="0">
            <a:normAutofit fontScale="90000"/>
          </a:bodyPr>
          <a:lstStyle/>
          <a:p>
            <a:pPr>
              <a:defRPr/>
            </a:pP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Better Health at Work 2021</a:t>
            </a:r>
            <a:br>
              <a:rPr lang="en-GB" dirty="0"/>
            </a:br>
            <a:br>
              <a:rPr lang="en-GB" dirty="0"/>
            </a:br>
            <a:br>
              <a:rPr lang="en-GB" dirty="0"/>
            </a:br>
            <a:br>
              <a:rPr lang="en-GB" dirty="0"/>
            </a:br>
            <a:r>
              <a:rPr lang="en-GB" dirty="0"/>
              <a:t>Emma Gibson &amp; Iain Miller</a:t>
            </a:r>
            <a:br>
              <a:rPr lang="en-GB" dirty="0"/>
            </a:br>
            <a:r>
              <a:rPr lang="en-GB" dirty="0"/>
              <a:t>Gateshead Public Health</a:t>
            </a:r>
            <a:br>
              <a:rPr lang="en-GB" dirty="0"/>
            </a:br>
            <a:br>
              <a:rPr lang="en-GB" dirty="0"/>
            </a:br>
            <a:endParaRPr lang="en-GB" dirty="0"/>
          </a:p>
        </p:txBody>
      </p:sp>
      <p:pic>
        <p:nvPicPr>
          <p:cNvPr id="14340" name="Picture 4">
            <a:extLst>
              <a:ext uri="{FF2B5EF4-FFF2-40B4-BE49-F238E27FC236}">
                <a16:creationId xmlns:a16="http://schemas.microsoft.com/office/drawing/2014/main" id="{B2DAF876-A622-42A9-8968-D079BDAF1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151" y="220594"/>
            <a:ext cx="28082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4894">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F536FF6-5730-4C11-A13A-06FDD24EB58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dirty="0">
                <a:latin typeface="Arial" panose="020B0604020202020204" pitchFamily="34" charset="0"/>
              </a:rPr>
              <a:t>         </a:t>
            </a:r>
            <a:endParaRPr lang="en-US" altLang="en-US" dirty="0">
              <a:latin typeface="Arial" panose="020B0604020202020204" pitchFamily="34" charset="0"/>
            </a:endParaRPr>
          </a:p>
        </p:txBody>
      </p:sp>
      <p:sp>
        <p:nvSpPr>
          <p:cNvPr id="41987" name="Rectangle 3">
            <a:extLst>
              <a:ext uri="{FF2B5EF4-FFF2-40B4-BE49-F238E27FC236}">
                <a16:creationId xmlns:a16="http://schemas.microsoft.com/office/drawing/2014/main" id="{8262E3EF-56F4-48B7-A781-9B17A11FD081}"/>
              </a:ext>
            </a:extLst>
          </p:cNvPr>
          <p:cNvSpPr>
            <a:spLocks noGrp="1" noChangeArrowheads="1"/>
          </p:cNvSpPr>
          <p:nvPr>
            <p:ph type="body" sz="half" idx="1"/>
          </p:nvPr>
        </p:nvSpPr>
        <p:spPr bwMode="auto">
          <a:xfrm>
            <a:off x="2014539" y="836614"/>
            <a:ext cx="5627687"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Key contact between employer &amp; award co-ordinator</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Champion workplace health activities and initiatives</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Remove suspicion from workforce</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Interest in health and wellbeing agenda</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Driving force for award programme</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Assist in gathering evidence for portfolio</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Help to identify and progress actions</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Time</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Support from line manager</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Route for CPD</a:t>
            </a:r>
          </a:p>
          <a:p>
            <a:pPr>
              <a:lnSpc>
                <a:spcPts val="3200"/>
              </a:lnSpc>
              <a:spcBef>
                <a:spcPct val="0"/>
              </a:spcBef>
              <a:buFont typeface="Wingdings" panose="05000000000000000000" pitchFamily="2" charset="2"/>
              <a:buChar char="§"/>
            </a:pPr>
            <a:r>
              <a:rPr lang="en-GB" altLang="en-US" sz="1800" dirty="0">
                <a:latin typeface="Arial" panose="020B0604020202020204" pitchFamily="34" charset="0"/>
              </a:rPr>
              <a:t>Signpost to information and support </a:t>
            </a:r>
          </a:p>
          <a:p>
            <a:pPr>
              <a:lnSpc>
                <a:spcPts val="3200"/>
              </a:lnSpc>
              <a:spcBef>
                <a:spcPct val="0"/>
              </a:spcBef>
              <a:buFont typeface="Wingdings" panose="05000000000000000000" pitchFamily="2" charset="2"/>
              <a:buChar char="§"/>
            </a:pPr>
            <a:r>
              <a:rPr lang="en-GB" altLang="en-US" sz="1800" dirty="0">
                <a:solidFill>
                  <a:srgbClr val="FF0000"/>
                </a:solidFill>
                <a:latin typeface="Arial" panose="020B0604020202020204" pitchFamily="34" charset="0"/>
              </a:rPr>
              <a:t>Not there to give medical advice</a:t>
            </a:r>
          </a:p>
          <a:p>
            <a:endParaRPr lang="en-US" altLang="en-US" dirty="0">
              <a:latin typeface="Arial" panose="020B0604020202020204" pitchFamily="34" charset="0"/>
            </a:endParaRPr>
          </a:p>
        </p:txBody>
      </p:sp>
      <p:pic>
        <p:nvPicPr>
          <p:cNvPr id="41988" name="Picture 2">
            <a:extLst>
              <a:ext uri="{FF2B5EF4-FFF2-40B4-BE49-F238E27FC236}">
                <a16:creationId xmlns:a16="http://schemas.microsoft.com/office/drawing/2014/main" id="{247BCEB9-C240-47B0-8BAB-33843F137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a:extLst>
              <a:ext uri="{FF2B5EF4-FFF2-40B4-BE49-F238E27FC236}">
                <a16:creationId xmlns:a16="http://schemas.microsoft.com/office/drawing/2014/main" id="{22D2BFCB-D09B-44B7-962C-FD74AA81A0C3}"/>
              </a:ext>
            </a:extLst>
          </p:cNvPr>
          <p:cNvSpPr txBox="1">
            <a:spLocks noChangeArrowheads="1"/>
          </p:cNvSpPr>
          <p:nvPr/>
        </p:nvSpPr>
        <p:spPr bwMode="auto">
          <a:xfrm>
            <a:off x="2028825" y="260351"/>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Health Advocate Role</a:t>
            </a:r>
          </a:p>
          <a:p>
            <a:pPr>
              <a:lnSpc>
                <a:spcPct val="90000"/>
              </a:lnSpc>
              <a:spcBef>
                <a:spcPct val="20000"/>
              </a:spcBef>
            </a:pPr>
            <a:endParaRPr lang="en-US" altLang="en-US" sz="2800" dirty="0"/>
          </a:p>
        </p:txBody>
      </p:sp>
      <p:pic>
        <p:nvPicPr>
          <p:cNvPr id="41990" name="Picture 2">
            <a:extLst>
              <a:ext uri="{FF2B5EF4-FFF2-40B4-BE49-F238E27FC236}">
                <a16:creationId xmlns:a16="http://schemas.microsoft.com/office/drawing/2014/main" id="{1EF9D98B-D377-42C4-9EEF-3ADC013E9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463" y="2090738"/>
            <a:ext cx="15430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82825"/>
    </mc:Choice>
    <mc:Fallback xmlns="">
      <p:transition spd="slow" advTm="18282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162BE9F-0D61-44F8-8F97-6B944BF2C516}"/>
              </a:ext>
            </a:extLst>
          </p:cNvPr>
          <p:cNvSpPr>
            <a:spLocks noGrp="1" noChangeArrowheads="1"/>
          </p:cNvSpPr>
          <p:nvPr>
            <p:ph type="body" idx="4294967295"/>
          </p:nvPr>
        </p:nvSpPr>
        <p:spPr bwMode="auto">
          <a:xfrm>
            <a:off x="1847654" y="1412876"/>
            <a:ext cx="8363146" cy="50821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10000"/>
          </a:bodyPr>
          <a:lstStyle/>
          <a:p>
            <a:pPr>
              <a:lnSpc>
                <a:spcPct val="150000"/>
              </a:lnSpc>
              <a:buFontTx/>
              <a:buNone/>
              <a:defRPr/>
            </a:pPr>
            <a:r>
              <a:rPr lang="en-GB" sz="2600" b="1" dirty="0"/>
              <a:t>Line Manager/Senior Team</a:t>
            </a:r>
          </a:p>
          <a:p>
            <a:pPr>
              <a:lnSpc>
                <a:spcPct val="150000"/>
              </a:lnSpc>
              <a:defRPr/>
            </a:pPr>
            <a:r>
              <a:rPr lang="en-GB" sz="2600" dirty="0"/>
              <a:t>Support advocate to help fulfil role</a:t>
            </a:r>
          </a:p>
          <a:p>
            <a:pPr>
              <a:lnSpc>
                <a:spcPct val="150000"/>
              </a:lnSpc>
              <a:defRPr/>
            </a:pPr>
            <a:r>
              <a:rPr lang="en-GB" sz="2600" dirty="0"/>
              <a:t>Have access to resources</a:t>
            </a:r>
          </a:p>
          <a:p>
            <a:pPr>
              <a:lnSpc>
                <a:spcPct val="150000"/>
              </a:lnSpc>
              <a:defRPr/>
            </a:pPr>
            <a:r>
              <a:rPr lang="en-GB" sz="2600" dirty="0"/>
              <a:t>Allow advocate to attend relevant training and updates</a:t>
            </a:r>
          </a:p>
          <a:p>
            <a:pPr>
              <a:lnSpc>
                <a:spcPct val="150000"/>
              </a:lnSpc>
              <a:buFontTx/>
              <a:buNone/>
              <a:defRPr/>
            </a:pPr>
            <a:r>
              <a:rPr lang="en-GB" sz="2600" b="1" dirty="0"/>
              <a:t>Local Award Co-ordinator</a:t>
            </a:r>
          </a:p>
          <a:p>
            <a:pPr>
              <a:lnSpc>
                <a:spcPct val="150000"/>
              </a:lnSpc>
              <a:defRPr/>
            </a:pPr>
            <a:r>
              <a:rPr lang="en-GB" sz="2600" dirty="0"/>
              <a:t>Contact</a:t>
            </a:r>
          </a:p>
          <a:p>
            <a:pPr>
              <a:lnSpc>
                <a:spcPct val="150000"/>
              </a:lnSpc>
              <a:defRPr/>
            </a:pPr>
            <a:r>
              <a:rPr lang="en-GB" sz="2600" dirty="0"/>
              <a:t>Support</a:t>
            </a:r>
          </a:p>
          <a:p>
            <a:pPr marL="0" indent="0">
              <a:lnSpc>
                <a:spcPct val="150000"/>
              </a:lnSpc>
              <a:buNone/>
              <a:defRPr/>
            </a:pPr>
            <a:r>
              <a:rPr lang="en-GB" sz="2600" b="1" dirty="0"/>
              <a:t>TUC</a:t>
            </a:r>
          </a:p>
          <a:p>
            <a:pPr>
              <a:lnSpc>
                <a:spcPct val="80000"/>
              </a:lnSpc>
              <a:buFontTx/>
              <a:buNone/>
              <a:defRPr/>
            </a:pPr>
            <a:endParaRPr lang="en-US" dirty="0"/>
          </a:p>
          <a:p>
            <a:pPr>
              <a:lnSpc>
                <a:spcPct val="80000"/>
              </a:lnSpc>
              <a:defRPr/>
            </a:pPr>
            <a:endParaRPr lang="en-GB" dirty="0"/>
          </a:p>
        </p:txBody>
      </p:sp>
      <p:pic>
        <p:nvPicPr>
          <p:cNvPr id="50179" name="Picture 2">
            <a:extLst>
              <a:ext uri="{FF2B5EF4-FFF2-40B4-BE49-F238E27FC236}">
                <a16:creationId xmlns:a16="http://schemas.microsoft.com/office/drawing/2014/main" id="{65BA7278-E92B-406C-B604-2D9684B40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3">
            <a:extLst>
              <a:ext uri="{FF2B5EF4-FFF2-40B4-BE49-F238E27FC236}">
                <a16:creationId xmlns:a16="http://schemas.microsoft.com/office/drawing/2014/main" id="{00A1DBDA-A09F-4BD0-BE25-75EED9BD151F}"/>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Who is Involved?</a:t>
            </a:r>
          </a:p>
          <a:p>
            <a:pPr>
              <a:lnSpc>
                <a:spcPct val="90000"/>
              </a:lnSpc>
              <a:spcBef>
                <a:spcPct val="20000"/>
              </a:spcBef>
            </a:pPr>
            <a:endParaRPr lang="en-GB" altLang="en-US" sz="28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4726"/>
    </mc:Choice>
    <mc:Fallback xmlns="">
      <p:transition spd="slow" advTm="347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2E9FD133-9FB2-4518-A280-8CB727705C07}"/>
              </a:ext>
            </a:extLst>
          </p:cNvPr>
          <p:cNvSpPr>
            <a:spLocks noGrp="1" noChangeArrowheads="1"/>
          </p:cNvSpPr>
          <p:nvPr>
            <p:ph type="ctrTitle" idx="4294967295"/>
          </p:nvPr>
        </p:nvSpPr>
        <p:spPr bwMode="auto">
          <a:xfrm>
            <a:off x="2209800" y="2679701"/>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GB" altLang="en-US" sz="3600" dirty="0">
                <a:latin typeface="Arial" panose="020B0604020202020204" pitchFamily="34" charset="0"/>
              </a:rPr>
              <a:t>Induction Overview of </a:t>
            </a:r>
            <a:br>
              <a:rPr lang="en-GB" altLang="en-US" sz="3600" dirty="0">
                <a:latin typeface="Arial" panose="020B0604020202020204" pitchFamily="34" charset="0"/>
              </a:rPr>
            </a:br>
            <a:r>
              <a:rPr lang="en-GB" altLang="en-US" sz="3600" b="1" dirty="0">
                <a:latin typeface="Arial" panose="020B0604020202020204" pitchFamily="34" charset="0"/>
              </a:rPr>
              <a:t>Bronze Level Criteria  </a:t>
            </a:r>
            <a:br>
              <a:rPr lang="en-GB" altLang="en-US" sz="3600" b="1" dirty="0">
                <a:latin typeface="Arial" panose="020B0604020202020204" pitchFamily="34" charset="0"/>
              </a:rPr>
            </a:br>
            <a:endParaRPr lang="en-GB" altLang="en-US" dirty="0">
              <a:latin typeface="Arial" panose="020B0604020202020204" pitchFamily="34" charset="0"/>
            </a:endParaRPr>
          </a:p>
        </p:txBody>
      </p:sp>
      <p:pic>
        <p:nvPicPr>
          <p:cNvPr id="52227" name="Picture 2">
            <a:extLst>
              <a:ext uri="{FF2B5EF4-FFF2-40B4-BE49-F238E27FC236}">
                <a16:creationId xmlns:a16="http://schemas.microsoft.com/office/drawing/2014/main" id="{729D89AF-1626-448E-8010-625F8A7A1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9022"/>
    </mc:Choice>
    <mc:Fallback xmlns="">
      <p:transition spd="slow" advTm="90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E96DFECD-D40B-406A-B3E9-2C4B499589EF}"/>
              </a:ext>
            </a:extLst>
          </p:cNvPr>
          <p:cNvSpPr>
            <a:spLocks noGrp="1" noChangeArrowheads="1"/>
          </p:cNvSpPr>
          <p:nvPr>
            <p:ph type="body" idx="1"/>
          </p:nvPr>
        </p:nvSpPr>
        <p:spPr bwMode="auto">
          <a:xfrm>
            <a:off x="1981200" y="1782763"/>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GB" altLang="en-US" sz="2400" b="1" dirty="0">
                <a:solidFill>
                  <a:srgbClr val="92D050"/>
                </a:solidFill>
                <a:latin typeface="Arial" panose="020B0604020202020204" pitchFamily="34" charset="0"/>
              </a:rPr>
              <a:t>Criterion 1:</a:t>
            </a:r>
            <a:r>
              <a:rPr lang="en-GB" altLang="en-US" sz="2400" b="1" dirty="0">
                <a:latin typeface="Arial" panose="020B0604020202020204" pitchFamily="34" charset="0"/>
              </a:rPr>
              <a:t> A health needs assessment will be offered to the workforce </a:t>
            </a:r>
            <a:endParaRPr lang="en-GB" altLang="en-US" sz="2400" dirty="0">
              <a:latin typeface="Arial" panose="020B0604020202020204" pitchFamily="34" charset="0"/>
            </a:endParaRPr>
          </a:p>
          <a:p>
            <a:endParaRPr lang="en-GB" altLang="en-US" sz="2400" dirty="0">
              <a:latin typeface="Arial" panose="020B0604020202020204" pitchFamily="34" charset="0"/>
            </a:endParaRPr>
          </a:p>
          <a:p>
            <a:r>
              <a:rPr lang="en-GB" altLang="en-US" sz="2400" b="1" dirty="0">
                <a:solidFill>
                  <a:srgbClr val="92D050"/>
                </a:solidFill>
                <a:latin typeface="Arial" panose="020B0604020202020204" pitchFamily="34" charset="0"/>
              </a:rPr>
              <a:t>Criterion 2:</a:t>
            </a:r>
            <a:r>
              <a:rPr lang="en-GB" altLang="en-US" sz="2400" b="1" dirty="0">
                <a:latin typeface="Arial" panose="020B0604020202020204" pitchFamily="34" charset="0"/>
              </a:rPr>
              <a:t> Raise health awareness with the workforce, through a minimum of three health campaigns or events throughout the year, based on the outcome of your health needs assessment. Provide employees with other health information on a regular basis, particularly around the raising of awareness of the major lifestyle risks related to cancer</a:t>
            </a:r>
            <a:endParaRPr lang="en-GB" altLang="en-US" sz="2400" dirty="0">
              <a:latin typeface="Arial" panose="020B0604020202020204" pitchFamily="34" charset="0"/>
            </a:endParaRPr>
          </a:p>
        </p:txBody>
      </p:sp>
      <p:pic>
        <p:nvPicPr>
          <p:cNvPr id="54275" name="Picture 2">
            <a:extLst>
              <a:ext uri="{FF2B5EF4-FFF2-40B4-BE49-F238E27FC236}">
                <a16:creationId xmlns:a16="http://schemas.microsoft.com/office/drawing/2014/main" id="{238DEF72-68F6-4F47-996B-82EF540A9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1390"/>
    </mc:Choice>
    <mc:Fallback xmlns="">
      <p:transition spd="slow" advTm="1013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anim calcmode="lin" valueType="num">
                                      <p:cBhvr additive="base">
                                        <p:cTn id="7"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F40DCDA4-626E-449A-BA2E-1EF3C22D2753}"/>
              </a:ext>
            </a:extLst>
          </p:cNvPr>
          <p:cNvSpPr>
            <a:spLocks noGrp="1" noChangeArrowheads="1"/>
          </p:cNvSpPr>
          <p:nvPr>
            <p:ph type="body" idx="1"/>
          </p:nvPr>
        </p:nvSpPr>
        <p:spPr bwMode="auto">
          <a:xfrm>
            <a:off x="1992313" y="185578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a:lnSpc>
                <a:spcPct val="90000"/>
              </a:lnSpc>
            </a:pPr>
            <a:r>
              <a:rPr lang="en-GB" altLang="en-US" sz="2400" b="1" dirty="0">
                <a:solidFill>
                  <a:srgbClr val="92D050"/>
                </a:solidFill>
                <a:latin typeface="Arial" panose="020B0604020202020204" pitchFamily="34" charset="0"/>
              </a:rPr>
              <a:t>Criterion  3:</a:t>
            </a:r>
            <a:r>
              <a:rPr lang="en-GB" altLang="en-US" sz="2400" b="1" dirty="0">
                <a:latin typeface="Arial" panose="020B0604020202020204" pitchFamily="34" charset="0"/>
              </a:rPr>
              <a:t> Positive mental health and well-being to be promoted through employee support, training and awareness-raising</a:t>
            </a:r>
            <a:endParaRPr lang="en-GB" altLang="en-US" sz="2400" dirty="0">
              <a:latin typeface="Arial" panose="020B0604020202020204" pitchFamily="34" charset="0"/>
            </a:endParaRPr>
          </a:p>
          <a:p>
            <a:pPr>
              <a:lnSpc>
                <a:spcPct val="90000"/>
              </a:lnSpc>
            </a:pPr>
            <a:endParaRPr lang="en-GB" altLang="en-US" sz="2400" dirty="0">
              <a:latin typeface="Arial" panose="020B0604020202020204" pitchFamily="34" charset="0"/>
            </a:endParaRPr>
          </a:p>
          <a:p>
            <a:pPr>
              <a:lnSpc>
                <a:spcPct val="90000"/>
              </a:lnSpc>
            </a:pPr>
            <a:r>
              <a:rPr lang="en-GB" altLang="en-US" sz="2400" b="1" dirty="0">
                <a:solidFill>
                  <a:srgbClr val="92D050"/>
                </a:solidFill>
                <a:latin typeface="Arial" panose="020B0604020202020204" pitchFamily="34" charset="0"/>
              </a:rPr>
              <a:t>Criterion 4:</a:t>
            </a:r>
            <a:r>
              <a:rPr lang="en-GB" altLang="en-US" sz="2400" dirty="0">
                <a:solidFill>
                  <a:srgbClr val="002060"/>
                </a:solidFill>
                <a:latin typeface="Arial" panose="020B0604020202020204" pitchFamily="34" charset="0"/>
              </a:rPr>
              <a:t> </a:t>
            </a:r>
            <a:r>
              <a:rPr lang="en-GB" altLang="en-US" sz="2400" b="1" dirty="0">
                <a:latin typeface="Arial" panose="020B0604020202020204" pitchFamily="34" charset="0"/>
              </a:rPr>
              <a:t>Raise awareness of risky alcohol and drug use within the organisation</a:t>
            </a:r>
          </a:p>
          <a:p>
            <a:pPr>
              <a:lnSpc>
                <a:spcPct val="90000"/>
              </a:lnSpc>
            </a:pPr>
            <a:endParaRPr lang="en-GB" altLang="en-US" sz="2400" dirty="0">
              <a:latin typeface="Arial" panose="020B0604020202020204" pitchFamily="34" charset="0"/>
            </a:endParaRPr>
          </a:p>
          <a:p>
            <a:pPr>
              <a:lnSpc>
                <a:spcPct val="90000"/>
              </a:lnSpc>
            </a:pPr>
            <a:r>
              <a:rPr lang="en-GB" altLang="en-US" sz="2400" b="1" dirty="0">
                <a:solidFill>
                  <a:srgbClr val="92D050"/>
                </a:solidFill>
                <a:latin typeface="Arial" panose="020B0604020202020204" pitchFamily="34" charset="0"/>
              </a:rPr>
              <a:t>Criterion 5:</a:t>
            </a:r>
            <a:r>
              <a:rPr lang="en-GB" altLang="en-US" sz="2400" b="1" dirty="0">
                <a:solidFill>
                  <a:srgbClr val="002060"/>
                </a:solidFill>
                <a:latin typeface="Arial" panose="020B0604020202020204" pitchFamily="34" charset="0"/>
              </a:rPr>
              <a:t> </a:t>
            </a:r>
            <a:r>
              <a:rPr lang="en-GB" altLang="en-US" sz="2400" b="1" dirty="0">
                <a:latin typeface="Arial" panose="020B0604020202020204" pitchFamily="34" charset="0"/>
              </a:rPr>
              <a:t>Healthy food choices to be available if there is a canteen, restaurant or vending machine.  Otherwise a mechanism is in place to ensure employees are aware of dietary issues and healthy food choices and these are actively promoted.</a:t>
            </a:r>
            <a:endParaRPr lang="en-GB" altLang="en-US" sz="2400" dirty="0">
              <a:latin typeface="Arial" panose="020B0604020202020204" pitchFamily="34" charset="0"/>
            </a:endParaRPr>
          </a:p>
          <a:p>
            <a:pPr>
              <a:lnSpc>
                <a:spcPct val="90000"/>
              </a:lnSpc>
            </a:pPr>
            <a:endParaRPr lang="en-GB" altLang="en-US" sz="2400" dirty="0">
              <a:latin typeface="Arial" panose="020B0604020202020204" pitchFamily="34" charset="0"/>
            </a:endParaRPr>
          </a:p>
        </p:txBody>
      </p:sp>
      <p:pic>
        <p:nvPicPr>
          <p:cNvPr id="56323" name="Picture 2">
            <a:extLst>
              <a:ext uri="{FF2B5EF4-FFF2-40B4-BE49-F238E27FC236}">
                <a16:creationId xmlns:a16="http://schemas.microsoft.com/office/drawing/2014/main" id="{B885897F-250B-4BBC-AF6A-3989E1A12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0929"/>
    </mc:Choice>
    <mc:Fallback xmlns="">
      <p:transition spd="slow" advTm="1009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4" end="4"/>
                                            </p:txEl>
                                          </p:spTgt>
                                        </p:tgtEl>
                                        <p:attrNameLst>
                                          <p:attrName>style.visibility</p:attrName>
                                        </p:attrNameLst>
                                      </p:cBhvr>
                                      <p:to>
                                        <p:strVal val="visible"/>
                                      </p:to>
                                    </p:set>
                                    <p:anim calcmode="lin" valueType="num">
                                      <p:cBhvr additive="base">
                                        <p:cTn id="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584E595E-358D-4A4F-878C-308191AFF05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endParaRPr lang="en-GB" altLang="en-US" sz="2400" b="1" dirty="0">
              <a:latin typeface="Arial" panose="020B0604020202020204" pitchFamily="34" charset="0"/>
            </a:endParaRPr>
          </a:p>
          <a:p>
            <a:r>
              <a:rPr lang="en-GB" altLang="en-US" sz="2400" b="1" dirty="0">
                <a:solidFill>
                  <a:srgbClr val="92D050"/>
                </a:solidFill>
                <a:latin typeface="Arial" panose="020B0604020202020204" pitchFamily="34" charset="0"/>
              </a:rPr>
              <a:t>Criteria 6:</a:t>
            </a:r>
            <a:r>
              <a:rPr lang="en-GB" altLang="en-US" sz="2400" b="1" dirty="0">
                <a:solidFill>
                  <a:srgbClr val="002060"/>
                </a:solidFill>
                <a:latin typeface="Arial" panose="020B0604020202020204" pitchFamily="34" charset="0"/>
              </a:rPr>
              <a:t> </a:t>
            </a:r>
            <a:r>
              <a:rPr lang="en-GB" altLang="en-US" sz="2400" b="1" dirty="0">
                <a:latin typeface="Arial" panose="020B0604020202020204" pitchFamily="34" charset="0"/>
              </a:rPr>
              <a:t>How does the company enforce smoke free legislation and develop links to the local stop smoking service for any employees who indicate they wish to stop smoking </a:t>
            </a:r>
            <a:endParaRPr lang="en-GB" altLang="en-US" sz="2400" dirty="0">
              <a:latin typeface="Arial" panose="020B0604020202020204" pitchFamily="34" charset="0"/>
            </a:endParaRPr>
          </a:p>
          <a:p>
            <a:endParaRPr lang="en-GB" altLang="en-US" sz="2400" dirty="0">
              <a:latin typeface="Arial" panose="020B0604020202020204" pitchFamily="34" charset="0"/>
            </a:endParaRPr>
          </a:p>
        </p:txBody>
      </p:sp>
      <p:pic>
        <p:nvPicPr>
          <p:cNvPr id="58371" name="Picture 2">
            <a:extLst>
              <a:ext uri="{FF2B5EF4-FFF2-40B4-BE49-F238E27FC236}">
                <a16:creationId xmlns:a16="http://schemas.microsoft.com/office/drawing/2014/main" id="{5DCB101B-DFF1-48A4-A596-188557101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6544"/>
    </mc:Choice>
    <mc:Fallback xmlns="">
      <p:transition spd="slow" advTm="365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8574C5A0-EE58-4F15-B78A-F081967BFA0B}"/>
              </a:ext>
            </a:extLst>
          </p:cNvPr>
          <p:cNvSpPr>
            <a:spLocks noGrp="1" noChangeArrowheads="1"/>
          </p:cNvSpPr>
          <p:nvPr>
            <p:ph type="body" idx="1"/>
          </p:nvPr>
        </p:nvSpPr>
        <p:spPr bwMode="auto">
          <a:xfrm>
            <a:off x="1981200" y="1927226"/>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nSpc>
                <a:spcPct val="90000"/>
              </a:lnSpc>
            </a:pPr>
            <a:r>
              <a:rPr lang="en-GB" altLang="en-US" sz="2400" b="1" dirty="0">
                <a:solidFill>
                  <a:srgbClr val="92D050"/>
                </a:solidFill>
                <a:latin typeface="Arial" panose="020B0604020202020204" pitchFamily="34" charset="0"/>
              </a:rPr>
              <a:t>Criterion 7: </a:t>
            </a:r>
            <a:r>
              <a:rPr lang="en-GB" altLang="en-US" sz="2400" b="1" dirty="0">
                <a:latin typeface="Arial" panose="020B0604020202020204" pitchFamily="34" charset="0"/>
              </a:rPr>
              <a:t>Sickness</a:t>
            </a:r>
            <a:r>
              <a:rPr lang="en-GB" altLang="en-US" sz="2400" b="1" dirty="0">
                <a:solidFill>
                  <a:srgbClr val="002060"/>
                </a:solidFill>
                <a:latin typeface="Arial" panose="020B0604020202020204" pitchFamily="34" charset="0"/>
              </a:rPr>
              <a:t> </a:t>
            </a:r>
            <a:r>
              <a:rPr lang="en-GB" altLang="en-US" sz="2400" b="1" dirty="0">
                <a:latin typeface="Arial" panose="020B0604020202020204" pitchFamily="34" charset="0"/>
              </a:rPr>
              <a:t>Absence rates and causes to be collected and monitored</a:t>
            </a:r>
          </a:p>
          <a:p>
            <a:pPr>
              <a:lnSpc>
                <a:spcPct val="90000"/>
              </a:lnSpc>
            </a:pPr>
            <a:endParaRPr lang="en-GB" altLang="en-US" sz="2400" b="1" dirty="0">
              <a:latin typeface="Arial" panose="020B0604020202020204" pitchFamily="34" charset="0"/>
            </a:endParaRPr>
          </a:p>
          <a:p>
            <a:pPr>
              <a:lnSpc>
                <a:spcPct val="90000"/>
              </a:lnSpc>
            </a:pPr>
            <a:r>
              <a:rPr lang="en-GB" altLang="en-US" sz="2400" b="1" dirty="0">
                <a:solidFill>
                  <a:srgbClr val="92D050"/>
                </a:solidFill>
                <a:latin typeface="Arial" panose="020B0604020202020204" pitchFamily="34" charset="0"/>
              </a:rPr>
              <a:t>Criterion 8:</a:t>
            </a:r>
            <a:r>
              <a:rPr lang="en-GB" altLang="en-US" sz="2400" dirty="0">
                <a:solidFill>
                  <a:srgbClr val="002060"/>
                </a:solidFill>
                <a:latin typeface="Arial" panose="020B0604020202020204" pitchFamily="34" charset="0"/>
              </a:rPr>
              <a:t> </a:t>
            </a:r>
            <a:r>
              <a:rPr lang="en-GB" altLang="en-US" sz="2400" b="1" dirty="0">
                <a:latin typeface="Arial" panose="020B0604020202020204" pitchFamily="34" charset="0"/>
              </a:rPr>
              <a:t>General awareness of how health can be affected by work activities and assessment of risk.</a:t>
            </a:r>
          </a:p>
          <a:p>
            <a:pPr>
              <a:lnSpc>
                <a:spcPct val="90000"/>
              </a:lnSpc>
            </a:pPr>
            <a:endParaRPr lang="en-GB" altLang="en-US" sz="2400" b="1" dirty="0">
              <a:latin typeface="Arial" panose="020B0604020202020204" pitchFamily="34" charset="0"/>
            </a:endParaRPr>
          </a:p>
          <a:p>
            <a:pPr>
              <a:lnSpc>
                <a:spcPct val="90000"/>
              </a:lnSpc>
            </a:pPr>
            <a:r>
              <a:rPr lang="en-GB" altLang="en-US" sz="2400" b="1" dirty="0">
                <a:solidFill>
                  <a:srgbClr val="92D050"/>
                </a:solidFill>
                <a:latin typeface="Arial" panose="020B0604020202020204" pitchFamily="34" charset="0"/>
              </a:rPr>
              <a:t>Criterion 9:</a:t>
            </a:r>
            <a:r>
              <a:rPr lang="en-GB" altLang="en-US" sz="2400" b="1" dirty="0">
                <a:solidFill>
                  <a:srgbClr val="002060"/>
                </a:solidFill>
                <a:latin typeface="Arial" panose="020B0604020202020204" pitchFamily="34" charset="0"/>
              </a:rPr>
              <a:t> </a:t>
            </a:r>
            <a:r>
              <a:rPr lang="en-GB" altLang="en-US" sz="2400" b="1" dirty="0">
                <a:latin typeface="Arial" panose="020B0604020202020204" pitchFamily="34" charset="0"/>
              </a:rPr>
              <a:t>Demonstrate the process for ongoing consultation and communication with staff on relevant workplace health issues.  Where there is a recognised trade union this should be through an appropriate agreement with them</a:t>
            </a:r>
            <a:endParaRPr lang="en-GB" altLang="en-US" sz="2400" dirty="0">
              <a:latin typeface="Arial" panose="020B0604020202020204" pitchFamily="34" charset="0"/>
            </a:endParaRPr>
          </a:p>
          <a:p>
            <a:pPr>
              <a:lnSpc>
                <a:spcPct val="90000"/>
              </a:lnSpc>
            </a:pPr>
            <a:endParaRPr lang="en-GB" altLang="en-US" sz="2400" dirty="0">
              <a:latin typeface="Arial" panose="020B0604020202020204" pitchFamily="34" charset="0"/>
            </a:endParaRPr>
          </a:p>
        </p:txBody>
      </p:sp>
      <p:pic>
        <p:nvPicPr>
          <p:cNvPr id="60419" name="Picture 2">
            <a:extLst>
              <a:ext uri="{FF2B5EF4-FFF2-40B4-BE49-F238E27FC236}">
                <a16:creationId xmlns:a16="http://schemas.microsoft.com/office/drawing/2014/main" id="{4A679597-C621-4D69-B5C3-E9736017189C}"/>
              </a:ext>
            </a:extLst>
          </p:cNvPr>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7032626" y="188913"/>
            <a:ext cx="3236913"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7368"/>
    </mc:Choice>
    <mc:Fallback xmlns="">
      <p:transition spd="slow" advTm="5736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1">
                                            <p:txEl>
                                              <p:pRg st="4" end="4"/>
                                            </p:txEl>
                                          </p:spTgt>
                                        </p:tgtEl>
                                        <p:attrNameLst>
                                          <p:attrName>style.visibility</p:attrName>
                                        </p:attrNameLst>
                                      </p:cBhvr>
                                      <p:to>
                                        <p:strVal val="visible"/>
                                      </p:to>
                                    </p:set>
                                    <p:anim calcmode="lin" valueType="num">
                                      <p:cBhvr additive="base">
                                        <p:cTn id="7"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C041A57D-469D-432C-A7AC-94F4265FAF3B}"/>
              </a:ext>
            </a:extLst>
          </p:cNvPr>
          <p:cNvSpPr>
            <a:spLocks noGrp="1" noChangeArrowheads="1"/>
          </p:cNvSpPr>
          <p:nvPr>
            <p:ph type="body" idx="1"/>
          </p:nvPr>
        </p:nvSpPr>
        <p:spPr bwMode="auto">
          <a:xfrm>
            <a:off x="1981200" y="1998663"/>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GB" altLang="en-US" sz="2400" b="1" dirty="0">
                <a:solidFill>
                  <a:srgbClr val="92D050"/>
                </a:solidFill>
                <a:latin typeface="Arial" panose="020B0604020202020204" pitchFamily="34" charset="0"/>
              </a:rPr>
              <a:t>Criterion 10: </a:t>
            </a:r>
            <a:r>
              <a:rPr lang="en-GB" altLang="en-US" sz="2400" b="1" dirty="0">
                <a:latin typeface="Arial" panose="020B0604020202020204" pitchFamily="34" charset="0"/>
              </a:rPr>
              <a:t>The workplace environment should be conducive to health and employee welfare should be addressed – drinking water, washing facilities, clean toilets, eating facilities etc.</a:t>
            </a:r>
            <a:endParaRPr lang="en-GB" altLang="en-US" sz="2400" dirty="0">
              <a:latin typeface="Arial" panose="020B0604020202020204" pitchFamily="34" charset="0"/>
            </a:endParaRPr>
          </a:p>
          <a:p>
            <a:endParaRPr lang="en-GB" altLang="en-US" sz="2400" dirty="0">
              <a:latin typeface="Arial" panose="020B0604020202020204" pitchFamily="34" charset="0"/>
            </a:endParaRPr>
          </a:p>
        </p:txBody>
      </p:sp>
      <p:pic>
        <p:nvPicPr>
          <p:cNvPr id="62467" name="Picture 2">
            <a:extLst>
              <a:ext uri="{FF2B5EF4-FFF2-40B4-BE49-F238E27FC236}">
                <a16:creationId xmlns:a16="http://schemas.microsoft.com/office/drawing/2014/main" id="{C0FB1041-5B06-420F-8A25-B3E198DB95D9}"/>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7032626" y="260350"/>
            <a:ext cx="3236913"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22287"/>
    </mc:Choice>
    <mc:Fallback xmlns="">
      <p:transition spd="slow" advTm="222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7B193EA-7EC2-4999-BC3A-4A8691E443C3}"/>
              </a:ext>
            </a:extLst>
          </p:cNvPr>
          <p:cNvGraphicFramePr>
            <a:graphicFrameLocks noGrp="1"/>
          </p:cNvGraphicFramePr>
          <p:nvPr>
            <p:extLst>
              <p:ext uri="{D42A27DB-BD31-4B8C-83A1-F6EECF244321}">
                <p14:modId xmlns:p14="http://schemas.microsoft.com/office/powerpoint/2010/main" val="2066612118"/>
              </p:ext>
            </p:extLst>
          </p:nvPr>
        </p:nvGraphicFramePr>
        <p:xfrm>
          <a:off x="1961321" y="1844674"/>
          <a:ext cx="8004313" cy="4529621"/>
        </p:xfrm>
        <a:graphic>
          <a:graphicData uri="http://schemas.openxmlformats.org/drawingml/2006/table">
            <a:tbl>
              <a:tblPr/>
              <a:tblGrid>
                <a:gridCol w="2642139">
                  <a:extLst>
                    <a:ext uri="{9D8B030D-6E8A-4147-A177-3AD203B41FA5}">
                      <a16:colId xmlns:a16="http://schemas.microsoft.com/office/drawing/2014/main" val="20000"/>
                    </a:ext>
                  </a:extLst>
                </a:gridCol>
                <a:gridCol w="5362174">
                  <a:extLst>
                    <a:ext uri="{9D8B030D-6E8A-4147-A177-3AD203B41FA5}">
                      <a16:colId xmlns:a16="http://schemas.microsoft.com/office/drawing/2014/main" val="20001"/>
                    </a:ext>
                  </a:extLst>
                </a:gridCol>
              </a:tblGrid>
              <a:tr h="135742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800" b="1" i="0" u="none" strike="noStrike" cap="none" normalizeH="0" baseline="0" dirty="0">
                          <a:ln>
                            <a:noFill/>
                          </a:ln>
                          <a:solidFill>
                            <a:srgbClr val="0000FF"/>
                          </a:solidFill>
                          <a:effectLst/>
                          <a:latin typeface="Calibri" pitchFamily="34" charset="0"/>
                          <a:ea typeface="Calibri" pitchFamily="34" charset="0"/>
                          <a:cs typeface="Arial" charset="0"/>
                        </a:rPr>
                        <a:t>Criteria 2</a:t>
                      </a:r>
                      <a:r>
                        <a:rPr kumimoji="0" lang="en-GB" sz="800" b="1" i="0" u="none" strike="noStrike" cap="none" normalizeH="0" baseline="0" dirty="0">
                          <a:ln>
                            <a:noFill/>
                          </a:ln>
                          <a:solidFill>
                            <a:schemeClr val="tx1"/>
                          </a:solidFill>
                          <a:effectLst/>
                          <a:latin typeface="Calibri" pitchFamily="34" charset="0"/>
                          <a:ea typeface="Calibri" pitchFamily="34" charset="0"/>
                          <a:cs typeface="Arial" charset="0"/>
                        </a:rPr>
                        <a:t> Raise health awareness with the workforce, through three health campaigns or events throughout the year, based on the outcome of your health needs assessment. Provide employees with other health information on a regular basis, particularly around the raising of awareness of the major lifestyle risks related to cancer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800" b="1" i="0" u="none" strike="noStrike" cap="none" normalizeH="0" baseline="0" dirty="0">
                          <a:ln>
                            <a:noFill/>
                          </a:ln>
                          <a:solidFill>
                            <a:schemeClr val="tx1"/>
                          </a:solidFill>
                          <a:effectLst/>
                          <a:latin typeface="Calibri" pitchFamily="34" charset="0"/>
                          <a:ea typeface="Calibri" pitchFamily="34" charset="0"/>
                          <a:cs typeface="Arial" charset="0"/>
                        </a:rPr>
                        <a:t>How does your organisation comply?  Please provide as much evidence as possible in the boxes below. If not applicable or appropriate to your organisation, please explain here.</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797">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Describe your organisation’s three main workplace health campaigns or events? </a:t>
                      </a:r>
                      <a:r>
                        <a:rPr kumimoji="0" lang="en-GB" sz="800" b="0" i="0" u="none" strike="noStrike" cap="none" normalizeH="0" baseline="0" dirty="0">
                          <a:ln>
                            <a:noFill/>
                          </a:ln>
                          <a:solidFill>
                            <a:srgbClr val="FF0000"/>
                          </a:solidFill>
                          <a:effectLst/>
                          <a:latin typeface="Calibri" pitchFamily="34" charset="0"/>
                          <a:ea typeface="Calibri" pitchFamily="34" charset="0"/>
                          <a:cs typeface="Arial" charset="0"/>
                        </a:rPr>
                        <a:t>List your events and participant numbers in the Campaign Log </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Smoking, Alcohol, Stress Awareness - See portfolio section 2 for more information</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6318">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they been promoted to staff?</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See portfolio for details</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39356">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What evidence has been provided to show employee involvement?</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See portfolio </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31789">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these campaigns/events been recorded and evaluated using the forms provided or similar?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See portfolio</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09683">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What other health information has been disseminated to employees during the year and how?</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N/A</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612637">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you given staff information/ a general awareness of cancer and the lifestyle risks related to cancer?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Yes, see portfolio</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06618">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500" b="1" i="0" u="none" strike="noStrike" cap="none" normalizeH="0" baseline="0" dirty="0">
                          <a:ln>
                            <a:noFill/>
                          </a:ln>
                          <a:solidFill>
                            <a:schemeClr val="tx1"/>
                          </a:solidFill>
                          <a:effectLst/>
                          <a:latin typeface="Calibri" pitchFamily="34" charset="0"/>
                          <a:ea typeface="Calibri" pitchFamily="34" charset="0"/>
                          <a:cs typeface="Arial" charset="0"/>
                        </a:rPr>
                        <a:t>Assessor’s comments</a:t>
                      </a:r>
                      <a:endParaRPr kumimoji="0" lang="en-GB" sz="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2233" marR="32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64537" name="Rectangle 1">
            <a:extLst>
              <a:ext uri="{FF2B5EF4-FFF2-40B4-BE49-F238E27FC236}">
                <a16:creationId xmlns:a16="http://schemas.microsoft.com/office/drawing/2014/main" id="{EE81DB48-C64F-42F3-86BC-37359FEFD2C1}"/>
              </a:ext>
            </a:extLst>
          </p:cNvPr>
          <p:cNvSpPr>
            <a:spLocks noChangeArrowheads="1"/>
          </p:cNvSpPr>
          <p:nvPr/>
        </p:nvSpPr>
        <p:spPr bwMode="auto">
          <a:xfrm>
            <a:off x="2801939" y="1209676"/>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ea typeface="Calibri" panose="020F0502020204030204" pitchFamily="34" charset="0"/>
                <a:cs typeface="Arial" panose="020B0604020202020204" pitchFamily="34" charset="0"/>
              </a:rPr>
              <a:t>Criteria Documents – Examples</a:t>
            </a:r>
            <a:endParaRPr lang="en-GB" altLang="en-US" sz="2400" dirty="0">
              <a:ea typeface="Calibri" panose="020F0502020204030204" pitchFamily="34" charset="0"/>
              <a:cs typeface="Arial" panose="020B0604020202020204" pitchFamily="34" charset="0"/>
            </a:endParaRPr>
          </a:p>
        </p:txBody>
      </p:sp>
      <p:pic>
        <p:nvPicPr>
          <p:cNvPr id="64538" name="Picture 4">
            <a:extLst>
              <a:ext uri="{FF2B5EF4-FFF2-40B4-BE49-F238E27FC236}">
                <a16:creationId xmlns:a16="http://schemas.microsoft.com/office/drawing/2014/main" id="{817D0846-26F6-4244-9112-72B1DE055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10525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6546"/>
    </mc:Choice>
    <mc:Fallback xmlns="">
      <p:transition spd="slow" advTm="4654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a:extLst>
              <a:ext uri="{FF2B5EF4-FFF2-40B4-BE49-F238E27FC236}">
                <a16:creationId xmlns:a16="http://schemas.microsoft.com/office/drawing/2014/main" id="{59E85D25-4041-4E67-A885-B81826DE75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489" y="1052514"/>
            <a:ext cx="6175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6B69BF9F-256F-4158-8ABA-363F87F547CD}"/>
              </a:ext>
            </a:extLst>
          </p:cNvPr>
          <p:cNvGraphicFramePr>
            <a:graphicFrameLocks noGrp="1"/>
          </p:cNvGraphicFramePr>
          <p:nvPr>
            <p:extLst>
              <p:ext uri="{D42A27DB-BD31-4B8C-83A1-F6EECF244321}">
                <p14:modId xmlns:p14="http://schemas.microsoft.com/office/powerpoint/2010/main" val="1256774457"/>
              </p:ext>
            </p:extLst>
          </p:nvPr>
        </p:nvGraphicFramePr>
        <p:xfrm>
          <a:off x="2963863" y="1160463"/>
          <a:ext cx="6318250" cy="5535612"/>
        </p:xfrm>
        <a:graphic>
          <a:graphicData uri="http://schemas.openxmlformats.org/drawingml/2006/table">
            <a:tbl>
              <a:tblPr/>
              <a:tblGrid>
                <a:gridCol w="1816780">
                  <a:extLst>
                    <a:ext uri="{9D8B030D-6E8A-4147-A177-3AD203B41FA5}">
                      <a16:colId xmlns:a16="http://schemas.microsoft.com/office/drawing/2014/main" val="20000"/>
                    </a:ext>
                  </a:extLst>
                </a:gridCol>
                <a:gridCol w="4501470">
                  <a:extLst>
                    <a:ext uri="{9D8B030D-6E8A-4147-A177-3AD203B41FA5}">
                      <a16:colId xmlns:a16="http://schemas.microsoft.com/office/drawing/2014/main" val="20001"/>
                    </a:ext>
                  </a:extLst>
                </a:gridCol>
              </a:tblGrid>
              <a:tr h="126208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800" b="1" i="0" u="none" strike="noStrike" cap="none" normalizeH="0" baseline="0" dirty="0">
                          <a:ln>
                            <a:noFill/>
                          </a:ln>
                          <a:solidFill>
                            <a:srgbClr val="0000FF"/>
                          </a:solidFill>
                          <a:effectLst/>
                          <a:latin typeface="Calibri" pitchFamily="34" charset="0"/>
                          <a:ea typeface="Calibri" pitchFamily="34" charset="0"/>
                          <a:cs typeface="Arial" charset="0"/>
                        </a:rPr>
                        <a:t>Criteria 2</a:t>
                      </a:r>
                      <a:r>
                        <a:rPr kumimoji="0" lang="en-GB" sz="800" b="1" i="0" u="none" strike="noStrike" cap="none" normalizeH="0" baseline="0" dirty="0">
                          <a:ln>
                            <a:noFill/>
                          </a:ln>
                          <a:solidFill>
                            <a:schemeClr val="tx1"/>
                          </a:solidFill>
                          <a:effectLst/>
                          <a:latin typeface="Calibri" pitchFamily="34" charset="0"/>
                          <a:ea typeface="Calibri" pitchFamily="34" charset="0"/>
                          <a:cs typeface="Arial" charset="0"/>
                        </a:rPr>
                        <a:t> Raise health awareness with the workforce, through three health campaigns or events throughout the year, based on the outcome of your health needs assessment. Provide employees with other health information on a regular basis, particularly around the raising of awareness of the major lifestyle risks related to cancer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800" b="1" i="0" u="none" strike="noStrike" cap="none" normalizeH="0" baseline="0" dirty="0">
                          <a:ln>
                            <a:noFill/>
                          </a:ln>
                          <a:solidFill>
                            <a:schemeClr val="tx1"/>
                          </a:solidFill>
                          <a:effectLst/>
                          <a:latin typeface="Calibri" pitchFamily="34" charset="0"/>
                          <a:ea typeface="Calibri" pitchFamily="34" charset="0"/>
                          <a:cs typeface="Arial" charset="0"/>
                        </a:rPr>
                        <a:t>How does your organisation comply?  Please provide as much evidence as possible in the boxes below. If not applicable or appropriate to your organisation, please explain here.</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0031">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Describe your organisation’s three main workplace health campaigns or events? </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 </a:t>
                      </a:r>
                      <a:r>
                        <a:rPr kumimoji="0" lang="en-GB" sz="800" b="0" i="0" u="none" strike="noStrike" cap="none" normalizeH="0" baseline="0" dirty="0">
                          <a:ln>
                            <a:noFill/>
                          </a:ln>
                          <a:solidFill>
                            <a:srgbClr val="FF0000"/>
                          </a:solidFill>
                          <a:effectLst/>
                          <a:latin typeface="Calibri" pitchFamily="34" charset="0"/>
                          <a:ea typeface="Calibri" pitchFamily="34" charset="0"/>
                          <a:cs typeface="Arial" charset="0"/>
                        </a:rPr>
                        <a:t>List your events and participant numbers in the Campaign Log</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The organisation has carried out three main campaigns (see appendix 1 for participation numbers):</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742950" marR="0" lvl="1" indent="-285750" algn="just"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Smoking – the organisation was involved with ‘National No Smoking Day’, ‘Stoptober’ and invited Public Health Nurses on site to provide a Stop Smoking Clinic during work time. From this a number of staff have managed to quit smoking (see case study in section 2a).</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742950" marR="0" lvl="1" indent="-285750" algn="just"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Alcohol – information was provided to all staff about alcohol units and Seasonal Holiday Health. The Public Health Nurses brought interactive alcohol resources and leaflets to a health event in June.</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742950" marR="0" lvl="1" indent="-285750" algn="just"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Stress Awareness – The organisation has organised two stressbusters sessions for staff to attend. The advocates have visited the resource library to gather a range of leaflets and posters related to stress and also mental wellbeing. Additionally we have had 5 line managers trained in Mental Health First Aid.</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In addition we have carried out a number of campaigns throughout the year on a variety of topics which were also highlighted in the Health Needs Assessment (see portfolio and also (e &amp; f below)</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80463">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they been promoted to staff?</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The events have been promoted in a number of ways including emails bulletins, staff meetings, toolbox talks, plasma screen messages, newsletter, posters and leaflets (see portfolio 2c for evidence) </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80463">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What evidence has been provided to show employee involvement?</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The advocates have taken photographs at all of the events/campaigns throughout the year (see section 2a) and attendance registers were completed at all events.</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60926">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these campaigns/events been recorded and evaluated using the forms provided or similar?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A variety of evaluation techniques have been used to capture opinions and to provide information for future events. These have included ‘graffiti walls’ (2a), ‘H-forms’ (2b), participant feedback forms (2d, e, f) and email/verbal feedback (2g)</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60926">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What other health information has been disseminated to employees during the year and how?</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A variety of information has been provided to staff throughout the year utilising the health and wellbeing notice board and newsletter. Areas covered have included: Be Clear on Cancer (2h), Sport Relief (2i), Movember (2j), Dry January (2k) and Change4Life (see 2l)</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60926">
                <a:tc>
                  <a:txBody>
                    <a:bodyPr/>
                    <a:lstStyle/>
                    <a:p>
                      <a:pPr marL="342900" marR="0" lvl="0" indent="-342900" algn="l" defTabSz="914400" rtl="0" eaLnBrk="1" fontAlgn="base" latinLnBrk="0" hangingPunct="1">
                        <a:lnSpc>
                          <a:spcPct val="115000"/>
                        </a:lnSpc>
                        <a:spcBef>
                          <a:spcPct val="0"/>
                        </a:spcBef>
                        <a:spcAft>
                          <a:spcPct val="0"/>
                        </a:spcAft>
                        <a:buClrTx/>
                        <a:buSzTx/>
                        <a:buFont typeface="Arial" charset="0"/>
                        <a:buAutoNum type="alphaLcParenR"/>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How have you given staff information/ a general awareness of cancer and the lifestyle risks related to cancer?</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GB" sz="800" b="0" i="0" u="none" strike="noStrike" cap="none" normalizeH="0" baseline="0" dirty="0">
                          <a:ln>
                            <a:noFill/>
                          </a:ln>
                          <a:solidFill>
                            <a:schemeClr val="tx1"/>
                          </a:solidFill>
                          <a:effectLst/>
                          <a:latin typeface="Calibri" pitchFamily="34" charset="0"/>
                          <a:ea typeface="Calibri" pitchFamily="34" charset="0"/>
                          <a:cs typeface="Arial" charset="0"/>
                        </a:rPr>
                        <a:t>See above for ‘Be Clear on Cancer’ (2h) and ’Movember’(2j) campaign. Additionally information has been provided via cancer awareness leaflets, a Macmillan coffee morning and a toilet door campaign (2k)</a:t>
                      </a:r>
                      <a:endParaRPr kumimoji="0" lang="en-GB"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9794">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300" b="1" i="0" u="none" strike="noStrike" cap="none" normalizeH="0" baseline="0" dirty="0">
                          <a:ln>
                            <a:noFill/>
                          </a:ln>
                          <a:solidFill>
                            <a:schemeClr val="tx1"/>
                          </a:solidFill>
                          <a:effectLst/>
                          <a:latin typeface="Calibri" pitchFamily="34" charset="0"/>
                          <a:ea typeface="Calibri" pitchFamily="34" charset="0"/>
                          <a:cs typeface="Arial" charset="0"/>
                        </a:rPr>
                        <a:t>Assessor’s comments</a:t>
                      </a:r>
                      <a:endParaRPr kumimoji="0" lang="en-GB" sz="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22199" marR="221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193"/>
    </mc:Choice>
    <mc:Fallback xmlns="">
      <p:transition spd="slow" advTm="11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FEF45733-075D-43AF-A4D3-FE6335BA5070}"/>
              </a:ext>
            </a:extLst>
          </p:cNvPr>
          <p:cNvSpPr>
            <a:spLocks noGrp="1" noChangeArrowheads="1"/>
          </p:cNvSpPr>
          <p:nvPr>
            <p:ph type="body" idx="1"/>
          </p:nvPr>
        </p:nvSpPr>
        <p:spPr bwMode="auto">
          <a:xfrm>
            <a:off x="1981200" y="836613"/>
            <a:ext cx="8229600" cy="548467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10000"/>
          </a:bodyPr>
          <a:lstStyle/>
          <a:p>
            <a:pPr>
              <a:lnSpc>
                <a:spcPct val="90000"/>
              </a:lnSpc>
              <a:buFontTx/>
              <a:buNone/>
            </a:pPr>
            <a:r>
              <a:rPr lang="en-GB" altLang="en-US" b="1" dirty="0">
                <a:solidFill>
                  <a:srgbClr val="002060"/>
                </a:solidFill>
                <a:latin typeface="Arial" panose="020B0604020202020204" pitchFamily="34" charset="0"/>
              </a:rPr>
              <a:t>Outline:</a:t>
            </a:r>
          </a:p>
          <a:p>
            <a:pPr>
              <a:lnSpc>
                <a:spcPct val="90000"/>
              </a:lnSpc>
              <a:buFontTx/>
              <a:buNone/>
            </a:pPr>
            <a:endParaRPr lang="en-GB" altLang="en-US" b="1" dirty="0">
              <a:solidFill>
                <a:srgbClr val="002060"/>
              </a:solidFill>
              <a:latin typeface="Arial" panose="020B0604020202020204" pitchFamily="34" charset="0"/>
            </a:endParaRPr>
          </a:p>
          <a:p>
            <a:pPr>
              <a:lnSpc>
                <a:spcPct val="150000"/>
              </a:lnSpc>
            </a:pPr>
            <a:r>
              <a:rPr lang="en-GB" altLang="en-US" sz="2600" dirty="0">
                <a:latin typeface="Arial" panose="020B0604020202020204" pitchFamily="34" charset="0"/>
              </a:rPr>
              <a:t>Overview of the Better Health at Work Award – Bronze Level Framework </a:t>
            </a:r>
          </a:p>
          <a:p>
            <a:pPr>
              <a:lnSpc>
                <a:spcPct val="150000"/>
              </a:lnSpc>
            </a:pPr>
            <a:r>
              <a:rPr lang="en-GB" altLang="en-US" sz="2600" dirty="0">
                <a:latin typeface="Arial" panose="020B0604020202020204" pitchFamily="34" charset="0"/>
              </a:rPr>
              <a:t>Understanding Role of Health Advocate</a:t>
            </a:r>
          </a:p>
          <a:p>
            <a:pPr>
              <a:lnSpc>
                <a:spcPct val="150000"/>
              </a:lnSpc>
            </a:pPr>
            <a:r>
              <a:rPr lang="en-GB" altLang="en-US" sz="2600" dirty="0">
                <a:latin typeface="Arial" panose="020B0604020202020204" pitchFamily="34" charset="0"/>
              </a:rPr>
              <a:t>Consulting and Engaging with Staff</a:t>
            </a:r>
          </a:p>
          <a:p>
            <a:pPr>
              <a:lnSpc>
                <a:spcPct val="150000"/>
              </a:lnSpc>
            </a:pPr>
            <a:r>
              <a:rPr lang="en-GB" altLang="en-US" sz="2600" dirty="0">
                <a:latin typeface="Arial" panose="020B0604020202020204" pitchFamily="34" charset="0"/>
              </a:rPr>
              <a:t>Developing Health Campaigns</a:t>
            </a:r>
          </a:p>
          <a:p>
            <a:pPr>
              <a:lnSpc>
                <a:spcPct val="150000"/>
              </a:lnSpc>
            </a:pPr>
            <a:r>
              <a:rPr lang="en-GB" altLang="en-US" sz="2600" dirty="0">
                <a:latin typeface="Arial" panose="020B0604020202020204" pitchFamily="34" charset="0"/>
              </a:rPr>
              <a:t>Resources Available </a:t>
            </a:r>
          </a:p>
          <a:p>
            <a:pPr>
              <a:lnSpc>
                <a:spcPct val="150000"/>
              </a:lnSpc>
            </a:pPr>
            <a:r>
              <a:rPr lang="en-GB" altLang="en-US" sz="2600" dirty="0">
                <a:latin typeface="Arial" panose="020B0604020202020204" pitchFamily="34" charset="0"/>
              </a:rPr>
              <a:t>Gathering Evidence for Portfolio</a:t>
            </a:r>
          </a:p>
          <a:p>
            <a:pPr>
              <a:lnSpc>
                <a:spcPct val="90000"/>
              </a:lnSpc>
              <a:buFontTx/>
              <a:buNone/>
            </a:pPr>
            <a:endParaRPr lang="en-US" altLang="en-US" dirty="0">
              <a:latin typeface="Arial" panose="020B0604020202020204" pitchFamily="34" charset="0"/>
            </a:endParaRPr>
          </a:p>
        </p:txBody>
      </p:sp>
      <p:pic>
        <p:nvPicPr>
          <p:cNvPr id="18435" name="Picture 2">
            <a:extLst>
              <a:ext uri="{FF2B5EF4-FFF2-40B4-BE49-F238E27FC236}">
                <a16:creationId xmlns:a16="http://schemas.microsoft.com/office/drawing/2014/main" id="{A5E5A29C-52D1-464B-B36D-3DEBAE1B3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823"/>
    </mc:Choice>
    <mc:Fallback xmlns="">
      <p:transition spd="slow" advTm="818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101CAD2-8C5A-489E-9964-3DD363DC166D}"/>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FontTx/>
              <a:buNone/>
            </a:pPr>
            <a:endParaRPr lang="en-GB" altLang="en-US" dirty="0">
              <a:latin typeface="Arial" panose="020B0604020202020204" pitchFamily="34" charset="0"/>
            </a:endParaRPr>
          </a:p>
          <a:p>
            <a:pPr>
              <a:buFontTx/>
              <a:buNone/>
            </a:pPr>
            <a:endParaRPr lang="en-GB" altLang="en-US" dirty="0">
              <a:latin typeface="Arial" panose="020B0604020202020204" pitchFamily="34" charset="0"/>
            </a:endParaRPr>
          </a:p>
          <a:p>
            <a:pPr algn="ctr">
              <a:buFontTx/>
              <a:buNone/>
            </a:pPr>
            <a:r>
              <a:rPr lang="en-GB" altLang="en-US" dirty="0">
                <a:latin typeface="Arial" panose="020B0604020202020204" pitchFamily="34" charset="0"/>
              </a:rPr>
              <a:t>What Health Campaigns have you heard of?</a:t>
            </a:r>
          </a:p>
          <a:p>
            <a:pPr>
              <a:buFontTx/>
              <a:buNone/>
            </a:pPr>
            <a:endParaRPr lang="en-GB" altLang="en-US" dirty="0">
              <a:latin typeface="Arial" panose="020B0604020202020204" pitchFamily="34" charset="0"/>
            </a:endParaRPr>
          </a:p>
          <a:p>
            <a:pPr>
              <a:buFontTx/>
              <a:buNone/>
            </a:pPr>
            <a:endParaRPr lang="en-US" altLang="en-US" dirty="0">
              <a:latin typeface="Arial" panose="020B0604020202020204" pitchFamily="34" charset="0"/>
            </a:endParaRPr>
          </a:p>
        </p:txBody>
      </p:sp>
      <p:pic>
        <p:nvPicPr>
          <p:cNvPr id="70659" name="Picture 2">
            <a:extLst>
              <a:ext uri="{FF2B5EF4-FFF2-40B4-BE49-F238E27FC236}">
                <a16:creationId xmlns:a16="http://schemas.microsoft.com/office/drawing/2014/main" id="{E0885C87-FAEE-4731-864F-A792D2AA1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a:extLst>
              <a:ext uri="{FF2B5EF4-FFF2-40B4-BE49-F238E27FC236}">
                <a16:creationId xmlns:a16="http://schemas.microsoft.com/office/drawing/2014/main" id="{B6D135AD-30D7-457C-9A94-A8E0A73B077E}"/>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Health Campaigns</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18727"/>
    </mc:Choice>
    <mc:Fallback xmlns="">
      <p:transition spd="slow" advTm="187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F994E01-6A30-473D-AE0F-F28E147F0D6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10000"/>
          </a:bodyPr>
          <a:lstStyle/>
          <a:p>
            <a:pPr>
              <a:lnSpc>
                <a:spcPct val="150000"/>
              </a:lnSpc>
            </a:pPr>
            <a:endParaRPr lang="en-GB" altLang="en-US" sz="2400" dirty="0">
              <a:latin typeface="Arial" panose="020B0604020202020204" pitchFamily="34" charset="0"/>
            </a:endParaRPr>
          </a:p>
          <a:p>
            <a:pPr>
              <a:lnSpc>
                <a:spcPct val="150000"/>
              </a:lnSpc>
            </a:pPr>
            <a:r>
              <a:rPr lang="en-GB" altLang="en-US" sz="2400" dirty="0">
                <a:latin typeface="Arial" panose="020B0604020202020204" pitchFamily="34" charset="0"/>
              </a:rPr>
              <a:t>Physical Activity</a:t>
            </a:r>
          </a:p>
          <a:p>
            <a:pPr>
              <a:lnSpc>
                <a:spcPct val="150000"/>
              </a:lnSpc>
            </a:pPr>
            <a:r>
              <a:rPr lang="en-GB" altLang="en-US" sz="2400" dirty="0">
                <a:latin typeface="Arial" panose="020B0604020202020204" pitchFamily="34" charset="0"/>
              </a:rPr>
              <a:t>Healthy Eating</a:t>
            </a:r>
          </a:p>
          <a:p>
            <a:pPr>
              <a:lnSpc>
                <a:spcPct val="150000"/>
              </a:lnSpc>
            </a:pPr>
            <a:r>
              <a:rPr lang="en-GB" altLang="en-US" sz="2400" dirty="0">
                <a:latin typeface="Arial" panose="020B0604020202020204" pitchFamily="34" charset="0"/>
              </a:rPr>
              <a:t>Stress awareness</a:t>
            </a:r>
          </a:p>
          <a:p>
            <a:pPr>
              <a:lnSpc>
                <a:spcPct val="150000"/>
              </a:lnSpc>
            </a:pPr>
            <a:r>
              <a:rPr lang="en-GB" altLang="en-US" sz="2400" dirty="0">
                <a:latin typeface="Arial" panose="020B0604020202020204" pitchFamily="34" charset="0"/>
              </a:rPr>
              <a:t>Weight management</a:t>
            </a:r>
          </a:p>
          <a:p>
            <a:pPr>
              <a:lnSpc>
                <a:spcPct val="150000"/>
              </a:lnSpc>
            </a:pPr>
            <a:r>
              <a:rPr lang="en-GB" altLang="en-US" sz="2400" dirty="0">
                <a:latin typeface="Arial" panose="020B0604020202020204" pitchFamily="34" charset="0"/>
              </a:rPr>
              <a:t>Men's Health</a:t>
            </a:r>
          </a:p>
          <a:p>
            <a:pPr>
              <a:lnSpc>
                <a:spcPct val="150000"/>
              </a:lnSpc>
            </a:pPr>
            <a:r>
              <a:rPr lang="en-GB" altLang="en-US" sz="2400" dirty="0">
                <a:latin typeface="Arial" panose="020B0604020202020204" pitchFamily="34" charset="0"/>
              </a:rPr>
              <a:t>Women's Health </a:t>
            </a:r>
          </a:p>
          <a:p>
            <a:pPr>
              <a:buFontTx/>
              <a:buNone/>
            </a:pPr>
            <a:endParaRPr lang="en-GB" altLang="en-US" dirty="0">
              <a:latin typeface="Arial" panose="020B0604020202020204" pitchFamily="34" charset="0"/>
            </a:endParaRPr>
          </a:p>
        </p:txBody>
      </p:sp>
      <p:pic>
        <p:nvPicPr>
          <p:cNvPr id="72707" name="Picture 2">
            <a:extLst>
              <a:ext uri="{FF2B5EF4-FFF2-40B4-BE49-F238E27FC236}">
                <a16:creationId xmlns:a16="http://schemas.microsoft.com/office/drawing/2014/main" id="{195D8B6C-FD0E-4ADF-8C8A-E901DF80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3">
            <a:extLst>
              <a:ext uri="{FF2B5EF4-FFF2-40B4-BE49-F238E27FC236}">
                <a16:creationId xmlns:a16="http://schemas.microsoft.com/office/drawing/2014/main" id="{4F3AC37E-827B-4AFA-9228-DF7CC4CFC2AF}"/>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Examples of Health </a:t>
            </a:r>
          </a:p>
          <a:p>
            <a:pPr>
              <a:lnSpc>
                <a:spcPct val="90000"/>
              </a:lnSpc>
              <a:spcBef>
                <a:spcPct val="20000"/>
              </a:spcBef>
            </a:pPr>
            <a:r>
              <a:rPr lang="en-GB" altLang="en-US" sz="2800" b="1" dirty="0">
                <a:solidFill>
                  <a:srgbClr val="002060"/>
                </a:solidFill>
              </a:rPr>
              <a:t>Campaigns</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53538"/>
    </mc:Choice>
    <mc:Fallback xmlns="">
      <p:transition spd="slow" advTm="5353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FDA8B5F-EECA-4E43-AF11-3FDFA47E1655}"/>
              </a:ext>
            </a:extLst>
          </p:cNvPr>
          <p:cNvSpPr>
            <a:spLocks noGrp="1" noChangeArrowheads="1"/>
          </p:cNvSpPr>
          <p:nvPr>
            <p:ph type="body" idx="1"/>
          </p:nvPr>
        </p:nvSpPr>
        <p:spPr bwMode="auto">
          <a:xfrm>
            <a:off x="1981200" y="1927226"/>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FontTx/>
              <a:buNone/>
            </a:pPr>
            <a:r>
              <a:rPr lang="en-GB" altLang="en-US" b="1" dirty="0">
                <a:latin typeface="Arial" panose="020B0604020202020204" pitchFamily="34" charset="0"/>
              </a:rPr>
              <a:t>Advantages </a:t>
            </a:r>
          </a:p>
          <a:p>
            <a:pPr>
              <a:lnSpc>
                <a:spcPct val="150000"/>
              </a:lnSpc>
            </a:pPr>
            <a:r>
              <a:rPr lang="en-GB" altLang="en-US" sz="2400" dirty="0">
                <a:latin typeface="Arial" panose="020B0604020202020204" pitchFamily="34" charset="0"/>
              </a:rPr>
              <a:t>Can reach all the workforce</a:t>
            </a:r>
          </a:p>
          <a:p>
            <a:pPr>
              <a:lnSpc>
                <a:spcPct val="150000"/>
              </a:lnSpc>
            </a:pPr>
            <a:r>
              <a:rPr lang="en-GB" altLang="en-US" sz="2400" dirty="0">
                <a:latin typeface="Arial" panose="020B0604020202020204" pitchFamily="34" charset="0"/>
              </a:rPr>
              <a:t>Raises awareness of an issue</a:t>
            </a:r>
          </a:p>
          <a:p>
            <a:pPr>
              <a:lnSpc>
                <a:spcPct val="150000"/>
              </a:lnSpc>
            </a:pPr>
            <a:r>
              <a:rPr lang="en-GB" altLang="en-US" sz="2400" dirty="0">
                <a:latin typeface="Arial" panose="020B0604020202020204" pitchFamily="34" charset="0"/>
              </a:rPr>
              <a:t>Can gain interest from mass media</a:t>
            </a:r>
          </a:p>
          <a:p>
            <a:pPr>
              <a:lnSpc>
                <a:spcPct val="150000"/>
              </a:lnSpc>
            </a:pPr>
            <a:r>
              <a:rPr lang="en-GB" altLang="en-US" sz="2400" dirty="0">
                <a:latin typeface="Arial" panose="020B0604020202020204" pitchFamily="34" charset="0"/>
              </a:rPr>
              <a:t>Can convey simple messages</a:t>
            </a:r>
          </a:p>
          <a:p>
            <a:pPr>
              <a:lnSpc>
                <a:spcPct val="150000"/>
              </a:lnSpc>
            </a:pPr>
            <a:r>
              <a:rPr lang="en-GB" altLang="en-US" sz="2400" dirty="0">
                <a:latin typeface="Arial" panose="020B0604020202020204" pitchFamily="34" charset="0"/>
              </a:rPr>
              <a:t>Provides a focus for an organisation</a:t>
            </a:r>
            <a:endParaRPr lang="en-US" altLang="en-US" sz="2400" dirty="0">
              <a:latin typeface="Arial" panose="020B0604020202020204" pitchFamily="34" charset="0"/>
            </a:endParaRPr>
          </a:p>
          <a:p>
            <a:pPr>
              <a:buFontTx/>
              <a:buNone/>
            </a:pPr>
            <a:endParaRPr lang="en-US" altLang="en-US" dirty="0">
              <a:latin typeface="Arial" panose="020B0604020202020204" pitchFamily="34" charset="0"/>
            </a:endParaRPr>
          </a:p>
        </p:txBody>
      </p:sp>
      <p:pic>
        <p:nvPicPr>
          <p:cNvPr id="74755" name="Picture 2">
            <a:extLst>
              <a:ext uri="{FF2B5EF4-FFF2-40B4-BE49-F238E27FC236}">
                <a16:creationId xmlns:a16="http://schemas.microsoft.com/office/drawing/2014/main" id="{CCCBA834-4E65-4E42-BC5E-9473AB8A5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3">
            <a:extLst>
              <a:ext uri="{FF2B5EF4-FFF2-40B4-BE49-F238E27FC236}">
                <a16:creationId xmlns:a16="http://schemas.microsoft.com/office/drawing/2014/main" id="{07B5943B-F842-404F-AB96-924F39679AFF}"/>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Health Campaigns</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73552"/>
    </mc:Choice>
    <mc:Fallback xmlns="">
      <p:transition spd="slow" advTm="7355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E26B2CB-D1AD-4374-911A-322D38957953}"/>
              </a:ext>
            </a:extLst>
          </p:cNvPr>
          <p:cNvSpPr>
            <a:spLocks noGrp="1" noChangeArrowheads="1"/>
          </p:cNvSpPr>
          <p:nvPr>
            <p:ph type="body" idx="1"/>
          </p:nvPr>
        </p:nvSpPr>
        <p:spPr bwMode="auto">
          <a:xfrm>
            <a:off x="1981200" y="1927226"/>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FontTx/>
              <a:buNone/>
            </a:pPr>
            <a:r>
              <a:rPr lang="en-GB" altLang="en-US" b="1" dirty="0">
                <a:latin typeface="Arial" panose="020B0604020202020204" pitchFamily="34" charset="0"/>
              </a:rPr>
              <a:t>Issues to consider</a:t>
            </a:r>
          </a:p>
          <a:p>
            <a:pPr>
              <a:lnSpc>
                <a:spcPct val="150000"/>
              </a:lnSpc>
            </a:pPr>
            <a:r>
              <a:rPr lang="en-GB" altLang="en-US" sz="2400" dirty="0">
                <a:latin typeface="Arial" panose="020B0604020202020204" pitchFamily="34" charset="0"/>
              </a:rPr>
              <a:t>Relies on individual behaviour change</a:t>
            </a:r>
          </a:p>
          <a:p>
            <a:pPr>
              <a:lnSpc>
                <a:spcPct val="150000"/>
              </a:lnSpc>
            </a:pPr>
            <a:r>
              <a:rPr lang="en-GB" altLang="en-US" sz="2400" dirty="0">
                <a:latin typeface="Arial" panose="020B0604020202020204" pitchFamily="34" charset="0"/>
              </a:rPr>
              <a:t>Message may not appeal to everyone</a:t>
            </a:r>
          </a:p>
          <a:p>
            <a:pPr>
              <a:lnSpc>
                <a:spcPct val="150000"/>
              </a:lnSpc>
            </a:pPr>
            <a:r>
              <a:rPr lang="en-GB" altLang="en-US" sz="2400" dirty="0">
                <a:latin typeface="Arial" panose="020B0604020202020204" pitchFamily="34" charset="0"/>
              </a:rPr>
              <a:t>Needs to be evaluated</a:t>
            </a:r>
          </a:p>
          <a:p>
            <a:pPr>
              <a:lnSpc>
                <a:spcPct val="150000"/>
              </a:lnSpc>
            </a:pPr>
            <a:r>
              <a:rPr lang="en-GB" altLang="en-US" sz="2400" dirty="0">
                <a:latin typeface="Arial" panose="020B0604020202020204" pitchFamily="34" charset="0"/>
              </a:rPr>
              <a:t>Usually short term – forgotten?</a:t>
            </a:r>
          </a:p>
          <a:p>
            <a:endParaRPr lang="en-GB" altLang="en-US" dirty="0">
              <a:latin typeface="Arial" panose="020B0604020202020204" pitchFamily="34" charset="0"/>
            </a:endParaRPr>
          </a:p>
          <a:p>
            <a:pPr>
              <a:buFontTx/>
              <a:buNone/>
            </a:pPr>
            <a:endParaRPr lang="en-US" altLang="en-US" dirty="0">
              <a:latin typeface="Arial" panose="020B0604020202020204" pitchFamily="34" charset="0"/>
            </a:endParaRPr>
          </a:p>
        </p:txBody>
      </p:sp>
      <p:pic>
        <p:nvPicPr>
          <p:cNvPr id="76803" name="Picture 2">
            <a:extLst>
              <a:ext uri="{FF2B5EF4-FFF2-40B4-BE49-F238E27FC236}">
                <a16:creationId xmlns:a16="http://schemas.microsoft.com/office/drawing/2014/main" id="{3BC14B49-4571-470E-B2DD-88BC766CC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3">
            <a:extLst>
              <a:ext uri="{FF2B5EF4-FFF2-40B4-BE49-F238E27FC236}">
                <a16:creationId xmlns:a16="http://schemas.microsoft.com/office/drawing/2014/main" id="{CBCABC0A-6583-46D4-8925-DA2A3C01BE8D}"/>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Health Campaigns</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61882"/>
    </mc:Choice>
    <mc:Fallback xmlns="">
      <p:transition spd="slow" advTm="618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959A7F60-65B7-4B7F-87F2-59812E0732B1}"/>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FontTx/>
              <a:buNone/>
            </a:pPr>
            <a:endParaRPr lang="en-GB" altLang="en-US" dirty="0">
              <a:latin typeface="Arial" panose="020B0604020202020204" pitchFamily="34" charset="0"/>
            </a:endParaRPr>
          </a:p>
          <a:p>
            <a:pPr>
              <a:buFontTx/>
              <a:buNone/>
            </a:pPr>
            <a:endParaRPr lang="en-GB" altLang="en-US" dirty="0">
              <a:latin typeface="Arial" panose="020B0604020202020204" pitchFamily="34" charset="0"/>
            </a:endParaRPr>
          </a:p>
          <a:p>
            <a:pPr>
              <a:buFontTx/>
              <a:buNone/>
            </a:pPr>
            <a:endParaRPr lang="en-GB" altLang="en-US" dirty="0">
              <a:latin typeface="Arial" panose="020B0604020202020204" pitchFamily="34" charset="0"/>
            </a:endParaRPr>
          </a:p>
          <a:p>
            <a:pPr algn="ctr">
              <a:buFontTx/>
              <a:buNone/>
            </a:pPr>
            <a:r>
              <a:rPr lang="en-GB" altLang="en-US" dirty="0">
                <a:latin typeface="Arial" panose="020B0604020202020204" pitchFamily="34" charset="0"/>
              </a:rPr>
              <a:t>E-Portfolio Building &amp; Assessment Process </a:t>
            </a:r>
          </a:p>
          <a:p>
            <a:endParaRPr lang="en-GB" altLang="en-US" dirty="0">
              <a:latin typeface="Arial" panose="020B0604020202020204" pitchFamily="34" charset="0"/>
            </a:endParaRPr>
          </a:p>
        </p:txBody>
      </p:sp>
      <p:pic>
        <p:nvPicPr>
          <p:cNvPr id="97283" name="Picture 2">
            <a:extLst>
              <a:ext uri="{FF2B5EF4-FFF2-40B4-BE49-F238E27FC236}">
                <a16:creationId xmlns:a16="http://schemas.microsoft.com/office/drawing/2014/main" id="{555CD475-4C41-48EA-B794-40D707FD3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663"/>
    </mc:Choice>
    <mc:Fallback xmlns="">
      <p:transition spd="slow" advTm="166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C393AD25-EC92-4D1A-8763-AFF584678DAB}"/>
              </a:ext>
            </a:extLst>
          </p:cNvPr>
          <p:cNvSpPr>
            <a:spLocks noGrp="1" noChangeArrowheads="1"/>
          </p:cNvSpPr>
          <p:nvPr>
            <p:ph type="body" idx="1"/>
          </p:nvPr>
        </p:nvSpPr>
        <p:spPr bwMode="auto">
          <a:xfrm>
            <a:off x="1981199" y="1600199"/>
            <a:ext cx="8291513" cy="479117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a:lnSpc>
                <a:spcPct val="90000"/>
              </a:lnSpc>
              <a:buFontTx/>
              <a:buNone/>
            </a:pPr>
            <a:r>
              <a:rPr lang="en-GB" altLang="en-US" dirty="0">
                <a:latin typeface="Arial" panose="020B0604020202020204" pitchFamily="34" charset="0"/>
              </a:rPr>
              <a:t> </a:t>
            </a:r>
          </a:p>
          <a:p>
            <a:pPr>
              <a:lnSpc>
                <a:spcPct val="90000"/>
              </a:lnSpc>
              <a:buFontTx/>
              <a:buNone/>
            </a:pPr>
            <a:r>
              <a:rPr lang="en-GB" altLang="en-US" sz="2400" b="1" dirty="0">
                <a:latin typeface="Arial" panose="020B0604020202020204" pitchFamily="34" charset="0"/>
              </a:rPr>
              <a:t>Suitable evidence for electronic portfolio</a:t>
            </a:r>
          </a:p>
          <a:p>
            <a:pPr lvl="1">
              <a:lnSpc>
                <a:spcPct val="90000"/>
              </a:lnSpc>
              <a:buFont typeface="Arial" panose="020B0604020202020204" pitchFamily="34" charset="0"/>
              <a:buChar char="•"/>
            </a:pPr>
            <a:r>
              <a:rPr lang="en-GB" altLang="en-US" dirty="0">
                <a:latin typeface="Arial" panose="020B0604020202020204" pitchFamily="34" charset="0"/>
              </a:rPr>
              <a:t>Policies &amp; procedures</a:t>
            </a:r>
          </a:p>
          <a:p>
            <a:pPr lvl="1">
              <a:lnSpc>
                <a:spcPct val="90000"/>
              </a:lnSpc>
              <a:buFont typeface="Arial" panose="020B0604020202020204" pitchFamily="34" charset="0"/>
              <a:buChar char="•"/>
            </a:pPr>
            <a:r>
              <a:rPr lang="en-GB" altLang="en-US" dirty="0">
                <a:latin typeface="Arial" panose="020B0604020202020204" pitchFamily="34" charset="0"/>
              </a:rPr>
              <a:t>Minutes/agendas of meetings</a:t>
            </a:r>
          </a:p>
          <a:p>
            <a:pPr lvl="1">
              <a:lnSpc>
                <a:spcPct val="90000"/>
              </a:lnSpc>
              <a:buFont typeface="Arial" panose="020B0604020202020204" pitchFamily="34" charset="0"/>
              <a:buChar char="•"/>
            </a:pPr>
            <a:r>
              <a:rPr lang="en-GB" altLang="en-US" dirty="0">
                <a:latin typeface="Arial" panose="020B0604020202020204" pitchFamily="34" charset="0"/>
              </a:rPr>
              <a:t>Emails or letters</a:t>
            </a:r>
          </a:p>
          <a:p>
            <a:pPr lvl="1">
              <a:lnSpc>
                <a:spcPct val="90000"/>
              </a:lnSpc>
              <a:buFont typeface="Arial" panose="020B0604020202020204" pitchFamily="34" charset="0"/>
              <a:buChar char="•"/>
            </a:pPr>
            <a:r>
              <a:rPr lang="en-GB" altLang="en-US" dirty="0">
                <a:latin typeface="Arial" panose="020B0604020202020204" pitchFamily="34" charset="0"/>
              </a:rPr>
              <a:t>Newsletters/e-newsletters</a:t>
            </a:r>
          </a:p>
          <a:p>
            <a:pPr lvl="1">
              <a:lnSpc>
                <a:spcPct val="90000"/>
              </a:lnSpc>
              <a:buFont typeface="Arial" panose="020B0604020202020204" pitchFamily="34" charset="0"/>
              <a:buChar char="•"/>
            </a:pPr>
            <a:r>
              <a:rPr lang="en-GB" altLang="en-US" dirty="0">
                <a:latin typeface="Arial" panose="020B0604020202020204" pitchFamily="34" charset="0"/>
              </a:rPr>
              <a:t>Photos of campaigns, events, good practice &amp; signage</a:t>
            </a:r>
          </a:p>
          <a:p>
            <a:pPr lvl="1">
              <a:lnSpc>
                <a:spcPct val="90000"/>
              </a:lnSpc>
              <a:buFont typeface="Arial" panose="020B0604020202020204" pitchFamily="34" charset="0"/>
              <a:buChar char="•"/>
            </a:pPr>
            <a:r>
              <a:rPr lang="en-GB" altLang="en-US" dirty="0">
                <a:latin typeface="Arial" panose="020B0604020202020204" pitchFamily="34" charset="0"/>
              </a:rPr>
              <a:t>Collated results of HNA</a:t>
            </a:r>
          </a:p>
          <a:p>
            <a:pPr lvl="1">
              <a:lnSpc>
                <a:spcPct val="90000"/>
              </a:lnSpc>
              <a:buFont typeface="Arial" panose="020B0604020202020204" pitchFamily="34" charset="0"/>
              <a:buChar char="•"/>
            </a:pPr>
            <a:r>
              <a:rPr lang="en-GB" altLang="en-US" dirty="0">
                <a:latin typeface="Arial" panose="020B0604020202020204" pitchFamily="34" charset="0"/>
              </a:rPr>
              <a:t>Accident &amp; sickness stats &amp; trends</a:t>
            </a:r>
          </a:p>
          <a:p>
            <a:pPr lvl="1">
              <a:lnSpc>
                <a:spcPct val="90000"/>
              </a:lnSpc>
              <a:buFont typeface="Arial" panose="020B0604020202020204" pitchFamily="34" charset="0"/>
              <a:buChar char="•"/>
            </a:pPr>
            <a:r>
              <a:rPr lang="en-GB" altLang="en-US" dirty="0">
                <a:latin typeface="Arial" panose="020B0604020202020204" pitchFamily="34" charset="0"/>
              </a:rPr>
              <a:t>Whatever is relevant to your organisation</a:t>
            </a:r>
          </a:p>
          <a:p>
            <a:pPr lvl="1">
              <a:lnSpc>
                <a:spcPct val="90000"/>
              </a:lnSpc>
              <a:buFont typeface="Arial" panose="020B0604020202020204" pitchFamily="34" charset="0"/>
              <a:buChar char="•"/>
            </a:pPr>
            <a:r>
              <a:rPr lang="en-GB" altLang="en-US" b="1" dirty="0">
                <a:solidFill>
                  <a:srgbClr val="00B050"/>
                </a:solidFill>
                <a:latin typeface="Arial" panose="020B0604020202020204" pitchFamily="34" charset="0"/>
              </a:rPr>
              <a:t>CONSULT APPENDICES ON CRITERIA DOCS FOR ADDITIONAL EVIDENCE GUIDANCE</a:t>
            </a:r>
          </a:p>
          <a:p>
            <a:pPr lvl="1">
              <a:lnSpc>
                <a:spcPct val="90000"/>
              </a:lnSpc>
              <a:buFont typeface="Arial" panose="020B0604020202020204" pitchFamily="34" charset="0"/>
              <a:buChar char="•"/>
            </a:pPr>
            <a:endParaRPr lang="en-US" altLang="en-US" dirty="0">
              <a:latin typeface="Arial" panose="020B0604020202020204" pitchFamily="34" charset="0"/>
            </a:endParaRPr>
          </a:p>
        </p:txBody>
      </p:sp>
      <p:pic>
        <p:nvPicPr>
          <p:cNvPr id="99331" name="Picture 2">
            <a:extLst>
              <a:ext uri="{FF2B5EF4-FFF2-40B4-BE49-F238E27FC236}">
                <a16:creationId xmlns:a16="http://schemas.microsoft.com/office/drawing/2014/main" id="{242ABA30-CE83-4D2F-BDD2-FF1D15298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3">
            <a:extLst>
              <a:ext uri="{FF2B5EF4-FFF2-40B4-BE49-F238E27FC236}">
                <a16:creationId xmlns:a16="http://schemas.microsoft.com/office/drawing/2014/main" id="{E5B3DAE0-924A-4970-8189-E6C792BF2913}"/>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E-Portfolio Building &amp; </a:t>
            </a:r>
          </a:p>
          <a:p>
            <a:pPr>
              <a:lnSpc>
                <a:spcPct val="90000"/>
              </a:lnSpc>
              <a:spcBef>
                <a:spcPct val="20000"/>
              </a:spcBef>
            </a:pPr>
            <a:r>
              <a:rPr lang="en-GB" altLang="en-US" sz="2800" b="1" dirty="0">
                <a:solidFill>
                  <a:srgbClr val="002060"/>
                </a:solidFill>
              </a:rPr>
              <a:t>Assessment</a:t>
            </a: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86787"/>
    </mc:Choice>
    <mc:Fallback xmlns="">
      <p:transition spd="slow" advTm="867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27E358AE-8C55-47AA-AD2D-03FA701BE12B}"/>
              </a:ext>
            </a:extLst>
          </p:cNvPr>
          <p:cNvSpPr>
            <a:spLocks noGrp="1" noChangeArrowheads="1"/>
          </p:cNvSpPr>
          <p:nvPr>
            <p:ph type="body" idx="1"/>
          </p:nvPr>
        </p:nvSpPr>
        <p:spPr bwMode="auto">
          <a:xfrm>
            <a:off x="1992313" y="1628775"/>
            <a:ext cx="8229600" cy="5073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20000"/>
          </a:bodyPr>
          <a:lstStyle/>
          <a:p>
            <a:pPr>
              <a:lnSpc>
                <a:spcPct val="150000"/>
              </a:lnSpc>
              <a:buFontTx/>
              <a:buNone/>
            </a:pPr>
            <a:r>
              <a:rPr lang="en-GB" altLang="en-US" sz="2400" b="1" dirty="0">
                <a:latin typeface="Arial" panose="020B0604020202020204" pitchFamily="34" charset="0"/>
              </a:rPr>
              <a:t>Outline of Process</a:t>
            </a:r>
          </a:p>
          <a:p>
            <a:pPr>
              <a:lnSpc>
                <a:spcPct val="150000"/>
              </a:lnSpc>
            </a:pPr>
            <a:r>
              <a:rPr lang="en-GB" altLang="en-US" sz="2400" dirty="0">
                <a:latin typeface="Arial" panose="020B0604020202020204" pitchFamily="34" charset="0"/>
              </a:rPr>
              <a:t>Continuous dialogue with PH lead and review of progress at 6 months.</a:t>
            </a:r>
          </a:p>
          <a:p>
            <a:pPr>
              <a:lnSpc>
                <a:spcPct val="150000"/>
              </a:lnSpc>
            </a:pPr>
            <a:r>
              <a:rPr lang="en-GB" altLang="en-US" sz="2400" dirty="0">
                <a:latin typeface="Arial" panose="020B0604020202020204" pitchFamily="34" charset="0"/>
              </a:rPr>
              <a:t>Pre-assessment (usually 2 weeks before)</a:t>
            </a:r>
          </a:p>
          <a:p>
            <a:pPr>
              <a:lnSpc>
                <a:spcPct val="150000"/>
              </a:lnSpc>
            </a:pPr>
            <a:r>
              <a:rPr lang="en-GB" altLang="en-US" sz="2400" dirty="0">
                <a:latin typeface="Arial" panose="020B0604020202020204" pitchFamily="34" charset="0"/>
              </a:rPr>
              <a:t>Portfolio/assessment document submission </a:t>
            </a:r>
          </a:p>
          <a:p>
            <a:pPr>
              <a:lnSpc>
                <a:spcPct val="150000"/>
              </a:lnSpc>
            </a:pPr>
            <a:r>
              <a:rPr lang="en-GB" altLang="en-US" sz="2400" dirty="0">
                <a:latin typeface="Arial" panose="020B0604020202020204" pitchFamily="34" charset="0"/>
              </a:rPr>
              <a:t>Arrange suitable date </a:t>
            </a:r>
          </a:p>
          <a:p>
            <a:pPr>
              <a:lnSpc>
                <a:spcPct val="150000"/>
              </a:lnSpc>
            </a:pPr>
            <a:r>
              <a:rPr lang="en-GB" altLang="en-US" sz="2400" dirty="0">
                <a:latin typeface="Arial" panose="020B0604020202020204" pitchFamily="34" charset="0"/>
              </a:rPr>
              <a:t>Assessment Visit </a:t>
            </a:r>
          </a:p>
          <a:p>
            <a:pPr>
              <a:lnSpc>
                <a:spcPct val="150000"/>
              </a:lnSpc>
            </a:pPr>
            <a:r>
              <a:rPr lang="en-GB" altLang="en-US" sz="2400" dirty="0">
                <a:latin typeface="Arial" panose="020B0604020202020204" pitchFamily="34" charset="0"/>
              </a:rPr>
              <a:t>Meet with health advocates and other relevant staff </a:t>
            </a:r>
          </a:p>
          <a:p>
            <a:pPr>
              <a:lnSpc>
                <a:spcPct val="150000"/>
              </a:lnSpc>
            </a:pPr>
            <a:r>
              <a:rPr lang="en-GB" altLang="en-US" sz="2400" dirty="0">
                <a:latin typeface="Arial" panose="020B0604020202020204" pitchFamily="34" charset="0"/>
              </a:rPr>
              <a:t>Senior management support </a:t>
            </a:r>
          </a:p>
        </p:txBody>
      </p:sp>
      <p:pic>
        <p:nvPicPr>
          <p:cNvPr id="101379" name="Picture 2">
            <a:extLst>
              <a:ext uri="{FF2B5EF4-FFF2-40B4-BE49-F238E27FC236}">
                <a16:creationId xmlns:a16="http://schemas.microsoft.com/office/drawing/2014/main" id="{DA8ACC6A-D038-45E7-B51F-BAE9779BF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3">
            <a:extLst>
              <a:ext uri="{FF2B5EF4-FFF2-40B4-BE49-F238E27FC236}">
                <a16:creationId xmlns:a16="http://schemas.microsoft.com/office/drawing/2014/main" id="{4F92FB50-E8A5-42C4-AF4D-754FDEF71220}"/>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Assessment Process</a:t>
            </a: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94999"/>
    </mc:Choice>
    <mc:Fallback xmlns="">
      <p:transition spd="slow" advTm="9499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9435E00-EE9B-4AB9-A349-4DF4C644C1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b="1" dirty="0">
                <a:latin typeface="Arial" panose="020B0604020202020204" pitchFamily="34" charset="0"/>
              </a:rPr>
              <a:t>Health Advocate Sharing Good Practice Events </a:t>
            </a:r>
          </a:p>
        </p:txBody>
      </p:sp>
      <p:sp>
        <p:nvSpPr>
          <p:cNvPr id="103427" name="Content Placeholder 2">
            <a:extLst>
              <a:ext uri="{FF2B5EF4-FFF2-40B4-BE49-F238E27FC236}">
                <a16:creationId xmlns:a16="http://schemas.microsoft.com/office/drawing/2014/main" id="{87CFD539-9F65-49D5-8C3A-F7212B7DC1E5}"/>
              </a:ext>
            </a:extLst>
          </p:cNvPr>
          <p:cNvSpPr>
            <a:spLocks noGrp="1"/>
          </p:cNvSpPr>
          <p:nvPr>
            <p:ph idx="1"/>
          </p:nvPr>
        </p:nvSpPr>
        <p:spPr bwMode="auto">
          <a:xfrm>
            <a:off x="838200" y="2377440"/>
            <a:ext cx="10515600" cy="4284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endParaRPr lang="en-GB" altLang="en-US" dirty="0">
              <a:latin typeface="Arial" panose="020B0604020202020204" pitchFamily="34" charset="0"/>
            </a:endParaRPr>
          </a:p>
        </p:txBody>
      </p:sp>
      <p:pic>
        <p:nvPicPr>
          <p:cNvPr id="103428" name="Picture 3">
            <a:extLst>
              <a:ext uri="{FF2B5EF4-FFF2-40B4-BE49-F238E27FC236}">
                <a16:creationId xmlns:a16="http://schemas.microsoft.com/office/drawing/2014/main" id="{56991338-EEB4-4945-B6C0-5D807F2331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40197"/>
            <a:ext cx="9417148" cy="42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1634"/>
    </mc:Choice>
    <mc:Fallback xmlns="">
      <p:transition spd="slow" advTm="2163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0F8D93FD-57AE-45AA-B7B6-2AD0ECEE4C86}"/>
              </a:ext>
            </a:extLst>
          </p:cNvPr>
          <p:cNvSpPr>
            <a:spLocks noGrp="1" noChangeArrowheads="1"/>
          </p:cNvSpPr>
          <p:nvPr>
            <p:ph type="body" idx="1"/>
          </p:nvPr>
        </p:nvSpPr>
        <p:spPr bwMode="auto">
          <a:xfrm>
            <a:off x="2014538" y="151288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FontTx/>
              <a:buNone/>
            </a:pPr>
            <a:endParaRPr lang="en-GB" altLang="en-US" dirty="0">
              <a:latin typeface="Arial" panose="020B0604020202020204" pitchFamily="34" charset="0"/>
            </a:endParaRPr>
          </a:p>
          <a:p>
            <a:pPr>
              <a:buFontTx/>
              <a:buNone/>
            </a:pPr>
            <a:r>
              <a:rPr lang="en-GB" altLang="en-US" dirty="0">
                <a:latin typeface="Arial" panose="020B0604020202020204" pitchFamily="34" charset="0"/>
              </a:rPr>
              <a:t>BHAW Website</a:t>
            </a:r>
          </a:p>
          <a:p>
            <a:pPr>
              <a:buFontTx/>
              <a:buNone/>
            </a:pPr>
            <a:endParaRPr lang="en-GB" altLang="en-US" dirty="0">
              <a:latin typeface="Arial" panose="020B0604020202020204" pitchFamily="34" charset="0"/>
            </a:endParaRPr>
          </a:p>
          <a:p>
            <a:pPr>
              <a:buFontTx/>
              <a:buNone/>
            </a:pPr>
            <a:r>
              <a:rPr lang="en-GB" altLang="en-US" u="sng" dirty="0">
                <a:latin typeface="Arial" panose="020B0604020202020204" pitchFamily="34" charset="0"/>
                <a:hlinkClick r:id="rId3" tooltip="blocked::http://www.betterhealthatworkne.org/"/>
              </a:rPr>
              <a:t>www.betterhealthatworkne.org</a:t>
            </a:r>
            <a:r>
              <a:rPr lang="en-GB" altLang="en-US" dirty="0">
                <a:latin typeface="Arial" panose="020B0604020202020204" pitchFamily="34" charset="0"/>
              </a:rPr>
              <a:t> </a:t>
            </a:r>
          </a:p>
          <a:p>
            <a:pPr>
              <a:buFontTx/>
              <a:buNone/>
            </a:pPr>
            <a:endParaRPr lang="en-GB" altLang="en-US" dirty="0">
              <a:latin typeface="Arial" panose="020B0604020202020204" pitchFamily="34" charset="0"/>
            </a:endParaRPr>
          </a:p>
        </p:txBody>
      </p:sp>
      <p:pic>
        <p:nvPicPr>
          <p:cNvPr id="107523" name="Picture 2">
            <a:extLst>
              <a:ext uri="{FF2B5EF4-FFF2-40B4-BE49-F238E27FC236}">
                <a16:creationId xmlns:a16="http://schemas.microsoft.com/office/drawing/2014/main" id="{4F9B445C-AA1A-43D8-B4C9-A785A599B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3">
            <a:extLst>
              <a:ext uri="{FF2B5EF4-FFF2-40B4-BE49-F238E27FC236}">
                <a16:creationId xmlns:a16="http://schemas.microsoft.com/office/drawing/2014/main" id="{25921770-F440-4590-8822-84F0B697FED7}"/>
              </a:ext>
            </a:extLst>
          </p:cNvPr>
          <p:cNvSpPr txBox="1">
            <a:spLocks noChangeArrowheads="1"/>
          </p:cNvSpPr>
          <p:nvPr/>
        </p:nvSpPr>
        <p:spPr bwMode="auto">
          <a:xfrm>
            <a:off x="1981200" y="836614"/>
            <a:ext cx="8229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Additional Information</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a:p>
            <a:pPr>
              <a:lnSpc>
                <a:spcPct val="90000"/>
              </a:lnSpc>
              <a:spcBef>
                <a:spcPct val="20000"/>
              </a:spcBef>
            </a:pPr>
            <a:endParaRPr lang="en-US" altLang="en-US" sz="2800" dirty="0"/>
          </a:p>
        </p:txBody>
      </p:sp>
      <p:pic>
        <p:nvPicPr>
          <p:cNvPr id="107525" name="Picture 1">
            <a:extLst>
              <a:ext uri="{FF2B5EF4-FFF2-40B4-BE49-F238E27FC236}">
                <a16:creationId xmlns:a16="http://schemas.microsoft.com/office/drawing/2014/main" id="{606644D1-AA12-4F05-95CF-B381BA4DC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39" y="1944689"/>
            <a:ext cx="6650037"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6283"/>
    </mc:Choice>
    <mc:Fallback xmlns="">
      <p:transition spd="slow" advTm="3628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B2FBD93C-3369-49CF-B5F9-5ED7DF963458}"/>
              </a:ext>
            </a:extLst>
          </p:cNvPr>
          <p:cNvSpPr>
            <a:spLocks noGrp="1" noChangeArrowheads="1"/>
          </p:cNvSpPr>
          <p:nvPr>
            <p:ph type="body" idx="4294967295"/>
          </p:nvPr>
        </p:nvSpPr>
        <p:spPr>
          <a:xfrm>
            <a:off x="2085975" y="1268414"/>
            <a:ext cx="8128000" cy="49688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Font typeface="Arial" panose="020B0604020202020204" pitchFamily="34" charset="0"/>
              <a:buChar char="•"/>
              <a:defRPr/>
            </a:pPr>
            <a:r>
              <a:rPr lang="en-GB" altLang="en-US" dirty="0"/>
              <a:t>Lots of virtual support, resources, information and guidance can be found on sub-layer of our website.</a:t>
            </a:r>
          </a:p>
          <a:p>
            <a:pPr>
              <a:lnSpc>
                <a:spcPct val="90000"/>
              </a:lnSpc>
              <a:buFont typeface="Arial" panose="020B0604020202020204" pitchFamily="34" charset="0"/>
              <a:buChar char="•"/>
              <a:defRPr/>
            </a:pPr>
            <a:endParaRPr lang="en-GB" altLang="en-US" dirty="0"/>
          </a:p>
          <a:p>
            <a:pPr marL="0" indent="0" algn="ctr">
              <a:buNone/>
              <a:defRPr/>
            </a:pPr>
            <a:r>
              <a:rPr lang="en-GB" altLang="en-US" b="1" u="sng" dirty="0">
                <a:hlinkClick r:id="rId3" tooltip="blocked::http://www.betterhealthatworkne.org/"/>
              </a:rPr>
              <a:t>www.betterhealthatworkne.org</a:t>
            </a:r>
            <a:r>
              <a:rPr lang="en-GB" altLang="en-US" b="1" dirty="0"/>
              <a:t> </a:t>
            </a:r>
          </a:p>
          <a:p>
            <a:pPr>
              <a:lnSpc>
                <a:spcPct val="90000"/>
              </a:lnSpc>
              <a:buFont typeface="Arial" panose="020B0604020202020204" pitchFamily="34" charset="0"/>
              <a:buChar char="•"/>
              <a:defRPr/>
            </a:pPr>
            <a:endParaRPr lang="en-GB" altLang="en-US" dirty="0"/>
          </a:p>
        </p:txBody>
      </p:sp>
      <p:pic>
        <p:nvPicPr>
          <p:cNvPr id="111619" name="Picture 4">
            <a:extLst>
              <a:ext uri="{FF2B5EF4-FFF2-40B4-BE49-F238E27FC236}">
                <a16:creationId xmlns:a16="http://schemas.microsoft.com/office/drawing/2014/main" id="{C68AB7AE-AFCC-4EBF-B4BB-9CC233C60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188914"/>
            <a:ext cx="21066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DC6F54-27A1-48D3-A708-11167AD0451C}"/>
              </a:ext>
            </a:extLst>
          </p:cNvPr>
          <p:cNvSpPr txBox="1"/>
          <p:nvPr/>
        </p:nvSpPr>
        <p:spPr>
          <a:xfrm>
            <a:off x="2085976" y="493713"/>
            <a:ext cx="5616575" cy="590550"/>
          </a:xfrm>
          <a:prstGeom prst="rect">
            <a:avLst/>
          </a:prstGeom>
          <a:noFill/>
        </p:spPr>
        <p:txBody>
          <a:bodyPr>
            <a:spAutoFit/>
          </a:bodyPr>
          <a:lstStyle/>
          <a:p>
            <a:pPr eaLnBrk="1" hangingPunct="1">
              <a:lnSpc>
                <a:spcPct val="90000"/>
              </a:lnSpc>
              <a:defRPr/>
            </a:pPr>
            <a:r>
              <a:rPr lang="en-GB" altLang="en-US" sz="3600" b="1" dirty="0">
                <a:latin typeface="+mj-lt"/>
              </a:rPr>
              <a:t>BHAWA Website</a:t>
            </a:r>
          </a:p>
        </p:txBody>
      </p:sp>
    </p:spTree>
  </p:cSld>
  <p:clrMapOvr>
    <a:masterClrMapping/>
  </p:clrMapOvr>
  <mc:AlternateContent xmlns:mc="http://schemas.openxmlformats.org/markup-compatibility/2006" xmlns:p14="http://schemas.microsoft.com/office/powerpoint/2010/main">
    <mc:Choice Requires="p14">
      <p:transition spd="slow" p14:dur="2000" advTm="18905"/>
    </mc:Choice>
    <mc:Fallback xmlns="">
      <p:transition spd="slow" advTm="189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4951EA18-F89A-4956-9705-59989DE198C3}"/>
              </a:ext>
            </a:extLst>
          </p:cNvPr>
          <p:cNvSpPr>
            <a:spLocks noGrp="1" noChangeArrowheads="1"/>
          </p:cNvSpPr>
          <p:nvPr>
            <p:ph type="body" idx="1"/>
          </p:nvPr>
        </p:nvSpPr>
        <p:spPr bwMode="auto">
          <a:xfrm>
            <a:off x="1981200" y="1444487"/>
            <a:ext cx="8229600" cy="5413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algn="ctr">
              <a:buNone/>
            </a:pPr>
            <a:r>
              <a:rPr lang="en-GB" altLang="en-US" sz="2400" b="1" dirty="0">
                <a:latin typeface="Arial" panose="020B0604020202020204" pitchFamily="34" charset="0"/>
              </a:rPr>
              <a:t>What does health &amp; wellbeing mean to you?</a:t>
            </a:r>
          </a:p>
          <a:p>
            <a:pPr marL="0" indent="0">
              <a:buNone/>
            </a:pPr>
            <a:endParaRPr lang="en-GB" altLang="en-US" sz="2400" dirty="0">
              <a:latin typeface="Arial" panose="020B0604020202020204" pitchFamily="34" charset="0"/>
            </a:endParaRPr>
          </a:p>
          <a:p>
            <a:r>
              <a:rPr lang="en-GB" altLang="en-US" sz="2400" dirty="0">
                <a:latin typeface="Arial" panose="020B0604020202020204" pitchFamily="34" charset="0"/>
              </a:rPr>
              <a:t>Important to understand the way that different people think about their health and wellness as this influences their everyday behaviour.</a:t>
            </a:r>
          </a:p>
          <a:p>
            <a:endParaRPr lang="en-GB" altLang="en-US" sz="2400" dirty="0">
              <a:latin typeface="Arial" panose="020B0604020202020204" pitchFamily="34" charset="0"/>
            </a:endParaRPr>
          </a:p>
          <a:p>
            <a:r>
              <a:rPr lang="en-GB" altLang="en-US" sz="2400" dirty="0">
                <a:latin typeface="Arial" panose="020B0604020202020204" pitchFamily="34" charset="0"/>
              </a:rPr>
              <a:t>Some perceptions are based on what they think they can reasonably expect depending on age, medical conditions and social situation.</a:t>
            </a:r>
          </a:p>
          <a:p>
            <a:endParaRPr lang="en-GB" altLang="en-US" sz="2400" dirty="0">
              <a:latin typeface="Arial" panose="020B0604020202020204" pitchFamily="34" charset="0"/>
            </a:endParaRPr>
          </a:p>
          <a:p>
            <a:r>
              <a:rPr lang="en-GB" altLang="en-US" sz="2400" dirty="0">
                <a:latin typeface="Arial" panose="020B0604020202020204" pitchFamily="34" charset="0"/>
              </a:rPr>
              <a:t>What people consider to be healthy differs with each individual – e.g. people may accept smokers cough as the price for the emotional relief</a:t>
            </a:r>
          </a:p>
          <a:p>
            <a:endParaRPr lang="en-GB" altLang="en-US" dirty="0">
              <a:latin typeface="Arial" panose="020B0604020202020204" pitchFamily="34" charset="0"/>
            </a:endParaRPr>
          </a:p>
        </p:txBody>
      </p:sp>
      <p:pic>
        <p:nvPicPr>
          <p:cNvPr id="22531" name="Picture 2">
            <a:extLst>
              <a:ext uri="{FF2B5EF4-FFF2-40B4-BE49-F238E27FC236}">
                <a16:creationId xmlns:a16="http://schemas.microsoft.com/office/drawing/2014/main" id="{8B0A2471-1BD8-42DD-A139-1B06E5F43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0197"/>
    </mc:Choice>
    <mc:Fallback xmlns="">
      <p:transition spd="slow" advTm="5019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B7BA-ED3E-47C7-B2C4-DA5CA8364686}"/>
              </a:ext>
            </a:extLst>
          </p:cNvPr>
          <p:cNvSpPr>
            <a:spLocks noGrp="1"/>
          </p:cNvSpPr>
          <p:nvPr>
            <p:ph type="title"/>
          </p:nvPr>
        </p:nvSpPr>
        <p:spPr>
          <a:xfrm>
            <a:off x="0" y="0"/>
            <a:ext cx="10248900" cy="1002134"/>
          </a:xfrm>
        </p:spPr>
        <p:txBody>
          <a:bodyPr/>
          <a:lstStyle/>
          <a:p>
            <a:r>
              <a:rPr lang="en-GB" dirty="0"/>
              <a:t>Induction pack</a:t>
            </a:r>
          </a:p>
        </p:txBody>
      </p:sp>
      <p:pic>
        <p:nvPicPr>
          <p:cNvPr id="4" name="Content Placeholder 3">
            <a:extLst>
              <a:ext uri="{FF2B5EF4-FFF2-40B4-BE49-F238E27FC236}">
                <a16:creationId xmlns:a16="http://schemas.microsoft.com/office/drawing/2014/main" id="{55358231-DB44-4639-B1E0-BD938E78E3F2}"/>
              </a:ext>
            </a:extLst>
          </p:cNvPr>
          <p:cNvPicPr>
            <a:picLocks noGrp="1" noChangeAspect="1"/>
          </p:cNvPicPr>
          <p:nvPr>
            <p:ph idx="1"/>
          </p:nvPr>
        </p:nvPicPr>
        <p:blipFill>
          <a:blip r:embed="rId2"/>
          <a:stretch>
            <a:fillRect/>
          </a:stretch>
        </p:blipFill>
        <p:spPr>
          <a:xfrm>
            <a:off x="265923" y="2256045"/>
            <a:ext cx="2844148" cy="4351338"/>
          </a:xfrm>
          <a:prstGeom prst="rect">
            <a:avLst/>
          </a:prstGeom>
        </p:spPr>
      </p:pic>
      <p:pic>
        <p:nvPicPr>
          <p:cNvPr id="5" name="Picture 4">
            <a:extLst>
              <a:ext uri="{FF2B5EF4-FFF2-40B4-BE49-F238E27FC236}">
                <a16:creationId xmlns:a16="http://schemas.microsoft.com/office/drawing/2014/main" id="{6D4D44FE-C3D0-47CD-8D6A-32D4C7C7867F}"/>
              </a:ext>
            </a:extLst>
          </p:cNvPr>
          <p:cNvPicPr>
            <a:picLocks noChangeAspect="1"/>
          </p:cNvPicPr>
          <p:nvPr/>
        </p:nvPicPr>
        <p:blipFill>
          <a:blip r:embed="rId3"/>
          <a:stretch>
            <a:fillRect/>
          </a:stretch>
        </p:blipFill>
        <p:spPr>
          <a:xfrm>
            <a:off x="7582630" y="851011"/>
            <a:ext cx="3819345" cy="1556158"/>
          </a:xfrm>
          <a:prstGeom prst="rect">
            <a:avLst/>
          </a:prstGeom>
        </p:spPr>
      </p:pic>
      <p:pic>
        <p:nvPicPr>
          <p:cNvPr id="6" name="Picture 5">
            <a:extLst>
              <a:ext uri="{FF2B5EF4-FFF2-40B4-BE49-F238E27FC236}">
                <a16:creationId xmlns:a16="http://schemas.microsoft.com/office/drawing/2014/main" id="{213853C2-E0C3-45C1-8B7E-C3DCC8E5BFC4}"/>
              </a:ext>
            </a:extLst>
          </p:cNvPr>
          <p:cNvPicPr>
            <a:picLocks noChangeAspect="1"/>
          </p:cNvPicPr>
          <p:nvPr/>
        </p:nvPicPr>
        <p:blipFill>
          <a:blip r:embed="rId4"/>
          <a:stretch>
            <a:fillRect/>
          </a:stretch>
        </p:blipFill>
        <p:spPr>
          <a:xfrm>
            <a:off x="3377821" y="733425"/>
            <a:ext cx="3417476" cy="4985172"/>
          </a:xfrm>
          <a:prstGeom prst="rect">
            <a:avLst/>
          </a:prstGeom>
        </p:spPr>
      </p:pic>
      <p:pic>
        <p:nvPicPr>
          <p:cNvPr id="7" name="Picture 6">
            <a:extLst>
              <a:ext uri="{FF2B5EF4-FFF2-40B4-BE49-F238E27FC236}">
                <a16:creationId xmlns:a16="http://schemas.microsoft.com/office/drawing/2014/main" id="{17EEAF09-A917-4562-9F9E-0535B5D112AC}"/>
              </a:ext>
            </a:extLst>
          </p:cNvPr>
          <p:cNvPicPr>
            <a:picLocks noChangeAspect="1"/>
          </p:cNvPicPr>
          <p:nvPr/>
        </p:nvPicPr>
        <p:blipFill>
          <a:blip r:embed="rId5"/>
          <a:stretch>
            <a:fillRect/>
          </a:stretch>
        </p:blipFill>
        <p:spPr>
          <a:xfrm>
            <a:off x="6885628" y="3081679"/>
            <a:ext cx="4516347" cy="3319122"/>
          </a:xfrm>
          <a:prstGeom prst="rect">
            <a:avLst/>
          </a:prstGeom>
        </p:spPr>
      </p:pic>
    </p:spTree>
    <p:extLst>
      <p:ext uri="{BB962C8B-B14F-4D97-AF65-F5344CB8AC3E}">
        <p14:creationId xmlns:p14="http://schemas.microsoft.com/office/powerpoint/2010/main" val="560726725"/>
      </p:ext>
    </p:extLst>
  </p:cSld>
  <p:clrMapOvr>
    <a:masterClrMapping/>
  </p:clrMapOvr>
  <mc:AlternateContent xmlns:mc="http://schemas.openxmlformats.org/markup-compatibility/2006" xmlns:p14="http://schemas.microsoft.com/office/powerpoint/2010/main">
    <mc:Choice Requires="p14">
      <p:transition spd="slow" p14:dur="2000" advTm="55685"/>
    </mc:Choice>
    <mc:Fallback xmlns="">
      <p:transition spd="slow" advTm="5568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9845-00F7-42DD-BED6-A29812C7B462}"/>
              </a:ext>
            </a:extLst>
          </p:cNvPr>
          <p:cNvSpPr>
            <a:spLocks noGrp="1"/>
          </p:cNvSpPr>
          <p:nvPr>
            <p:ph type="title"/>
          </p:nvPr>
        </p:nvSpPr>
        <p:spPr/>
        <p:txBody>
          <a:bodyPr/>
          <a:lstStyle/>
          <a:p>
            <a:r>
              <a:rPr lang="en-GB" dirty="0"/>
              <a:t>Better Health at Work Award Gateshead</a:t>
            </a:r>
          </a:p>
        </p:txBody>
      </p:sp>
      <p:sp>
        <p:nvSpPr>
          <p:cNvPr id="3" name="Content Placeholder 2">
            <a:extLst>
              <a:ext uri="{FF2B5EF4-FFF2-40B4-BE49-F238E27FC236}">
                <a16:creationId xmlns:a16="http://schemas.microsoft.com/office/drawing/2014/main" id="{3A482A5E-DA36-4124-9835-041F7BFB8918}"/>
              </a:ext>
            </a:extLst>
          </p:cNvPr>
          <p:cNvSpPr>
            <a:spLocks noGrp="1"/>
          </p:cNvSpPr>
          <p:nvPr>
            <p:ph idx="1"/>
          </p:nvPr>
        </p:nvSpPr>
        <p:spPr/>
        <p:txBody>
          <a:bodyPr/>
          <a:lstStyle/>
          <a:p>
            <a:pPr marL="0" indent="0">
              <a:buNone/>
            </a:pPr>
            <a:r>
              <a:rPr lang="en-GB" dirty="0"/>
              <a:t>For further information please contact-</a:t>
            </a:r>
          </a:p>
          <a:p>
            <a:pPr marL="0" indent="0" algn="ctr">
              <a:buNone/>
            </a:pPr>
            <a:endParaRPr lang="en-GB" dirty="0"/>
          </a:p>
          <a:p>
            <a:pPr marL="0" indent="0" algn="ctr">
              <a:buNone/>
            </a:pPr>
            <a:r>
              <a:rPr lang="en-GB" dirty="0">
                <a:hlinkClick r:id="rId2"/>
              </a:rPr>
              <a:t>emmagibson@gateshead.gov.uk</a:t>
            </a:r>
            <a:endParaRPr lang="en-GB" dirty="0"/>
          </a:p>
          <a:p>
            <a:pPr marL="0" indent="0" algn="ctr">
              <a:buNone/>
            </a:pPr>
            <a:r>
              <a:rPr lang="en-GB" dirty="0">
                <a:hlinkClick r:id="rId3"/>
              </a:rPr>
              <a:t>Iainmiller@gateshead.gov.uk</a:t>
            </a:r>
            <a:r>
              <a:rPr lang="en-GB" dirty="0"/>
              <a:t> </a:t>
            </a:r>
          </a:p>
        </p:txBody>
      </p:sp>
    </p:spTree>
    <p:extLst>
      <p:ext uri="{BB962C8B-B14F-4D97-AF65-F5344CB8AC3E}">
        <p14:creationId xmlns:p14="http://schemas.microsoft.com/office/powerpoint/2010/main" val="235444970"/>
      </p:ext>
    </p:extLst>
  </p:cSld>
  <p:clrMapOvr>
    <a:masterClrMapping/>
  </p:clrMapOvr>
  <mc:AlternateContent xmlns:mc="http://schemas.openxmlformats.org/markup-compatibility/2006" xmlns:p14="http://schemas.microsoft.com/office/powerpoint/2010/main">
    <mc:Choice Requires="p14">
      <p:transition spd="slow" p14:dur="2000" advTm="49607"/>
    </mc:Choice>
    <mc:Fallback xmlns="">
      <p:transition spd="slow" advTm="4960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86" name="Rectangle 85">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9" name="Rectangle 88">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42F9F35-567F-4731-943A-8E52EC418E27}"/>
              </a:ext>
            </a:extLst>
          </p:cNvPr>
          <p:cNvSpPr>
            <a:spLocks noGrp="1"/>
          </p:cNvSpPr>
          <p:nvPr>
            <p:ph type="title"/>
          </p:nvPr>
        </p:nvSpPr>
        <p:spPr>
          <a:xfrm>
            <a:off x="949449" y="922644"/>
            <a:ext cx="5999507" cy="1097868"/>
          </a:xfrm>
        </p:spPr>
        <p:txBody>
          <a:bodyPr anchor="b">
            <a:noAutofit/>
          </a:bodyPr>
          <a:lstStyle/>
          <a:p>
            <a:r>
              <a:rPr lang="en-GB" sz="3600" dirty="0"/>
              <a:t>Love to Ride - </a:t>
            </a:r>
            <a:br>
              <a:rPr lang="en-GB" sz="3600" dirty="0"/>
            </a:br>
            <a:r>
              <a:rPr lang="en-GB" sz="3600" dirty="0"/>
              <a:t>for staff and schools</a:t>
            </a:r>
          </a:p>
        </p:txBody>
      </p:sp>
      <p:sp>
        <p:nvSpPr>
          <p:cNvPr id="91" name="Rectangle 9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0B02BC4-1B54-425C-B2DE-F7F6EEF1AF01}"/>
              </a:ext>
            </a:extLst>
          </p:cNvPr>
          <p:cNvSpPr>
            <a:spLocks noGrp="1"/>
          </p:cNvSpPr>
          <p:nvPr>
            <p:ph idx="1"/>
          </p:nvPr>
        </p:nvSpPr>
        <p:spPr>
          <a:xfrm>
            <a:off x="1055715" y="2508105"/>
            <a:ext cx="5040285" cy="3632493"/>
          </a:xfrm>
        </p:spPr>
        <p:txBody>
          <a:bodyPr anchor="ctr">
            <a:normAutofit/>
          </a:bodyPr>
          <a:lstStyle/>
          <a:p>
            <a:r>
              <a:rPr lang="en-GB" sz="2000" dirty="0"/>
              <a:t>Love to Ride is a web and app initiative that encourages and rewards cycling for commuting and leisure</a:t>
            </a:r>
          </a:p>
          <a:p>
            <a:r>
              <a:rPr lang="en-GB" sz="2000" dirty="0"/>
              <a:t>Anyone who lives or works in Gateshead join Love to Ride and it is totally FREE</a:t>
            </a:r>
            <a:endParaRPr lang="en-GB" sz="2000" dirty="0">
              <a:cs typeface="Calibri"/>
            </a:endParaRPr>
          </a:p>
          <a:p>
            <a:r>
              <a:rPr lang="en-GB" sz="2000" dirty="0"/>
              <a:t>Love to Ride brings riders together with optional mini competitions and exciting prizes</a:t>
            </a:r>
            <a:endParaRPr lang="en-GB" sz="2000" dirty="0">
              <a:cs typeface="Calibri"/>
            </a:endParaRPr>
          </a:p>
          <a:p>
            <a:r>
              <a:rPr lang="en-GB" sz="2000" dirty="0"/>
              <a:t>Love to Ride find out what barriers to cycling you are facing and can help you overcome them to help you cycle more </a:t>
            </a:r>
            <a:endParaRPr lang="en-GB" sz="2000" dirty="0">
              <a:cs typeface="Calibri"/>
            </a:endParaRPr>
          </a:p>
          <a:p>
            <a:endParaRPr lang="en-GB" sz="2000" dirty="0"/>
          </a:p>
        </p:txBody>
      </p:sp>
      <p:pic>
        <p:nvPicPr>
          <p:cNvPr id="1034" name="Picture 10">
            <a:extLst>
              <a:ext uri="{FF2B5EF4-FFF2-40B4-BE49-F238E27FC236}">
                <a16:creationId xmlns:a16="http://schemas.microsoft.com/office/drawing/2014/main" id="{D524D462-7376-490D-86F6-21F4DA5A9F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2094" y="774285"/>
            <a:ext cx="2021408" cy="1999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F651144-1B8B-4E5C-8974-A90F6FA002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68831" y="774285"/>
            <a:ext cx="2021647" cy="1999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CB62DE6-3A42-498B-B058-1E2DE26CA3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46667" y="3243067"/>
            <a:ext cx="4389120" cy="26128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7E6C39E-D88C-4E65-BF2F-C5E63C130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667" y="330321"/>
            <a:ext cx="11430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0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82" name="Rectangle 8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5" name="Rectangle 8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51799D-56FD-4C19-8DDB-AD4B22DDDE67}"/>
              </a:ext>
            </a:extLst>
          </p:cNvPr>
          <p:cNvSpPr>
            <a:spLocks noGrp="1"/>
          </p:cNvSpPr>
          <p:nvPr>
            <p:ph type="title"/>
          </p:nvPr>
        </p:nvSpPr>
        <p:spPr>
          <a:xfrm>
            <a:off x="1057025" y="922644"/>
            <a:ext cx="5040285" cy="1169585"/>
          </a:xfrm>
        </p:spPr>
        <p:txBody>
          <a:bodyPr anchor="b">
            <a:normAutofit/>
          </a:bodyPr>
          <a:lstStyle/>
          <a:p>
            <a:r>
              <a:rPr lang="en-GB" sz="3700" dirty="0"/>
              <a:t>Join Love to Ride and </a:t>
            </a:r>
            <a:br>
              <a:rPr lang="en-GB" sz="3700" dirty="0"/>
            </a:br>
            <a:r>
              <a:rPr lang="en-GB" sz="3700" dirty="0"/>
              <a:t>find out more</a:t>
            </a:r>
          </a:p>
        </p:txBody>
      </p:sp>
      <p:sp>
        <p:nvSpPr>
          <p:cNvPr id="87" name="Rectangle 8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AC73BA-DDB9-40A5-8018-A8315274618F}"/>
              </a:ext>
            </a:extLst>
          </p:cNvPr>
          <p:cNvSpPr>
            <a:spLocks noGrp="1"/>
          </p:cNvSpPr>
          <p:nvPr>
            <p:ph idx="1"/>
          </p:nvPr>
        </p:nvSpPr>
        <p:spPr>
          <a:xfrm>
            <a:off x="1055715" y="2508105"/>
            <a:ext cx="5040285" cy="3632493"/>
          </a:xfrm>
        </p:spPr>
        <p:txBody>
          <a:bodyPr anchor="ctr">
            <a:normAutofit lnSpcReduction="10000"/>
          </a:bodyPr>
          <a:lstStyle/>
          <a:p>
            <a:r>
              <a:rPr lang="en-GB" sz="2000" dirty="0"/>
              <a:t>Visit </a:t>
            </a:r>
            <a:r>
              <a:rPr lang="en-GB" sz="2000" dirty="0">
                <a:hlinkClick r:id="rId2"/>
              </a:rPr>
              <a:t>https://www.lovetoride.net/gateshead</a:t>
            </a:r>
            <a:r>
              <a:rPr lang="en-GB" sz="2000" dirty="0"/>
              <a:t> and register for free</a:t>
            </a:r>
          </a:p>
          <a:p>
            <a:r>
              <a:rPr lang="en-GB" sz="2000" dirty="0">
                <a:cs typeface="Calibri"/>
              </a:rPr>
              <a:t>Want to do more for climate change, healthy active travel or congestion? </a:t>
            </a:r>
            <a:r>
              <a:rPr lang="en-GB" sz="2000" dirty="0"/>
              <a:t>Email </a:t>
            </a:r>
            <a:r>
              <a:rPr lang="en-GB" sz="2000" dirty="0">
                <a:hlinkClick r:id="rId3"/>
              </a:rPr>
              <a:t>sarahmoralee@gateshead.gov.uk</a:t>
            </a:r>
            <a:r>
              <a:rPr lang="en-GB" sz="2000" dirty="0"/>
              <a:t> with any questions about travelling to and from work or school for staff and students. The Sustainable Transport team can help with pedestrian and cycle training in school, as well as offering advice and support.</a:t>
            </a:r>
            <a:endParaRPr lang="en-GB" sz="2000" dirty="0">
              <a:cs typeface="Calibri"/>
            </a:endParaRPr>
          </a:p>
          <a:p>
            <a:r>
              <a:rPr lang="en-GB" sz="2000" dirty="0">
                <a:cs typeface="Calibri"/>
              </a:rPr>
              <a:t>Contact us to find out more about our Be Cool toolkit and Modeshift Stars</a:t>
            </a:r>
          </a:p>
          <a:p>
            <a:endParaRPr lang="en-GB" sz="2000" dirty="0">
              <a:cs typeface="Calibri"/>
            </a:endParaRPr>
          </a:p>
        </p:txBody>
      </p:sp>
      <p:pic>
        <p:nvPicPr>
          <p:cNvPr id="2058" name="Picture 10">
            <a:extLst>
              <a:ext uri="{FF2B5EF4-FFF2-40B4-BE49-F238E27FC236}">
                <a16:creationId xmlns:a16="http://schemas.microsoft.com/office/drawing/2014/main" id="{1239F550-B41E-40CE-AA05-B9AD7E2F04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94705" y="804839"/>
            <a:ext cx="1892547" cy="1999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26C17E2-A092-4FCA-95EB-A59B5EB263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95116" y="804839"/>
            <a:ext cx="1946110" cy="19996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read the love">
            <a:extLst>
              <a:ext uri="{FF2B5EF4-FFF2-40B4-BE49-F238E27FC236}">
                <a16:creationId xmlns:a16="http://schemas.microsoft.com/office/drawing/2014/main" id="{21831621-960B-40C6-B195-1D127D3A33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34455" y="2942704"/>
            <a:ext cx="3213543" cy="321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0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A9C873C-6C08-4434-B820-6EDFEE9D7FE6}"/>
              </a:ext>
            </a:extLst>
          </p:cNvPr>
          <p:cNvSpPr>
            <a:spLocks noGrp="1" noChangeArrowheads="1"/>
          </p:cNvSpPr>
          <p:nvPr>
            <p:ph type="title" idx="4294967295"/>
          </p:nvPr>
        </p:nvSpPr>
        <p:spPr bwMode="auto">
          <a:xfrm>
            <a:off x="8169276" y="1063625"/>
            <a:ext cx="1012825" cy="857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defRPr/>
            </a:pPr>
            <a:br>
              <a:rPr lang="en-GB" altLang="en-US" sz="3000" dirty="0"/>
            </a:br>
            <a:endParaRPr lang="en-US" altLang="en-US" sz="3000" dirty="0"/>
          </a:p>
        </p:txBody>
      </p:sp>
      <p:pic>
        <p:nvPicPr>
          <p:cNvPr id="4" name="Picture 3">
            <a:extLst>
              <a:ext uri="{FF2B5EF4-FFF2-40B4-BE49-F238E27FC236}">
                <a16:creationId xmlns:a16="http://schemas.microsoft.com/office/drawing/2014/main" id="{708A616C-6686-4B19-92C2-6B6824895081}"/>
              </a:ext>
            </a:extLst>
          </p:cNvPr>
          <p:cNvPicPr>
            <a:picLocks noChangeAspect="1"/>
          </p:cNvPicPr>
          <p:nvPr/>
        </p:nvPicPr>
        <p:blipFill>
          <a:blip r:embed="rId3"/>
          <a:stretch>
            <a:fillRect/>
          </a:stretch>
        </p:blipFill>
        <p:spPr>
          <a:xfrm>
            <a:off x="2794165" y="196948"/>
            <a:ext cx="5168766" cy="6661052"/>
          </a:xfrm>
          <a:prstGeom prst="rect">
            <a:avLst/>
          </a:prstGeom>
        </p:spPr>
      </p:pic>
      <p:pic>
        <p:nvPicPr>
          <p:cNvPr id="24593" name="Picture 4">
            <a:extLst>
              <a:ext uri="{FF2B5EF4-FFF2-40B4-BE49-F238E27FC236}">
                <a16:creationId xmlns:a16="http://schemas.microsoft.com/office/drawing/2014/main" id="{0D343716-859C-41C5-AA18-B759787C6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639" y="320675"/>
            <a:ext cx="210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7373"/>
    </mc:Choice>
    <mc:Fallback xmlns="">
      <p:transition spd="slow" advTm="473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A4E3720E-10F5-4557-B102-D1A8BC6B1C26}"/>
              </a:ext>
            </a:extLst>
          </p:cNvPr>
          <p:cNvPicPr>
            <a:picLocks noChangeAspect="1"/>
          </p:cNvPicPr>
          <p:nvPr/>
        </p:nvPicPr>
        <p:blipFill>
          <a:blip r:embed="rId3">
            <a:extLst>
              <a:ext uri="{28A0092B-C50C-407E-A947-70E740481C1C}">
                <a14:useLocalDpi xmlns:a14="http://schemas.microsoft.com/office/drawing/2010/main" val="0"/>
              </a:ext>
            </a:extLst>
          </a:blip>
          <a:srcRect l="9837" t="12595" r="67325" b="4720"/>
          <a:stretch>
            <a:fillRect/>
          </a:stretch>
        </p:blipFill>
        <p:spPr bwMode="auto">
          <a:xfrm>
            <a:off x="6253317" y="407963"/>
            <a:ext cx="5471652" cy="64500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29A00F-B45E-4C53-9E76-8490CFF38E74}"/>
              </a:ext>
            </a:extLst>
          </p:cNvPr>
          <p:cNvSpPr txBox="1">
            <a:spLocks/>
          </p:cNvSpPr>
          <p:nvPr/>
        </p:nvSpPr>
        <p:spPr>
          <a:xfrm>
            <a:off x="923828" y="650449"/>
            <a:ext cx="4595912" cy="517531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GB" sz="2000" u="sng" kern="0" dirty="0">
                <a:latin typeface="Arial" pitchFamily="34" charset="0"/>
                <a:cs typeface="Arial" pitchFamily="34" charset="0"/>
              </a:rPr>
              <a:t>Employer Benefits</a:t>
            </a:r>
            <a:r>
              <a:rPr lang="en-GB" sz="2000" kern="0" dirty="0">
                <a:latin typeface="Arial" pitchFamily="34" charset="0"/>
                <a:cs typeface="Arial" pitchFamily="34" charset="0"/>
              </a:rPr>
              <a:t>:</a:t>
            </a:r>
          </a:p>
          <a:p>
            <a:pPr>
              <a:defRPr/>
            </a:pPr>
            <a:r>
              <a:rPr lang="en-GB" sz="2000" kern="0" dirty="0">
                <a:latin typeface="Arial" pitchFamily="34" charset="0"/>
                <a:cs typeface="Arial" pitchFamily="34" charset="0"/>
              </a:rPr>
              <a:t>Staff retention/staff engagement contributes to increased productivity</a:t>
            </a:r>
          </a:p>
          <a:p>
            <a:pPr>
              <a:defRPr/>
            </a:pPr>
            <a:r>
              <a:rPr lang="en-GB" sz="2000" kern="0" dirty="0">
                <a:latin typeface="Arial" pitchFamily="34" charset="0"/>
                <a:cs typeface="Arial" pitchFamily="34" charset="0"/>
              </a:rPr>
              <a:t>Enhances organisations reputation</a:t>
            </a:r>
          </a:p>
          <a:p>
            <a:pPr>
              <a:defRPr/>
            </a:pPr>
            <a:r>
              <a:rPr lang="en-GB" sz="2000" kern="0" dirty="0">
                <a:latin typeface="Arial" pitchFamily="34" charset="0"/>
                <a:cs typeface="Arial" pitchFamily="34" charset="0"/>
              </a:rPr>
              <a:t>Reduced sickness absence</a:t>
            </a:r>
          </a:p>
          <a:p>
            <a:pPr>
              <a:defRPr/>
            </a:pPr>
            <a:r>
              <a:rPr lang="en-GB" sz="2000" kern="0" dirty="0">
                <a:latin typeface="Arial" pitchFamily="34" charset="0"/>
                <a:cs typeface="Arial" pitchFamily="34" charset="0"/>
              </a:rPr>
              <a:t>Recruitment – seen as an employer of choice</a:t>
            </a:r>
          </a:p>
          <a:p>
            <a:pPr marL="0" indent="0">
              <a:buNone/>
              <a:defRPr/>
            </a:pPr>
            <a:endParaRPr lang="en-GB" sz="2000" u="sng" kern="0" dirty="0">
              <a:latin typeface="Arial" pitchFamily="34" charset="0"/>
              <a:cs typeface="Arial" pitchFamily="34" charset="0"/>
            </a:endParaRPr>
          </a:p>
          <a:p>
            <a:pPr marL="0" indent="0">
              <a:buNone/>
              <a:defRPr/>
            </a:pPr>
            <a:r>
              <a:rPr lang="en-GB" sz="2000" u="sng" kern="0" dirty="0">
                <a:latin typeface="Arial" pitchFamily="34" charset="0"/>
                <a:cs typeface="Arial" pitchFamily="34" charset="0"/>
              </a:rPr>
              <a:t>Employee Benefits</a:t>
            </a:r>
            <a:endParaRPr lang="en-GB" sz="2000" kern="0" dirty="0">
              <a:latin typeface="Arial" pitchFamily="34" charset="0"/>
              <a:cs typeface="Arial" pitchFamily="34" charset="0"/>
            </a:endParaRPr>
          </a:p>
          <a:p>
            <a:pPr marL="0" indent="0">
              <a:buNone/>
              <a:defRPr/>
            </a:pPr>
            <a:r>
              <a:rPr lang="en-GB" sz="2000" u="sng" kern="0" dirty="0">
                <a:latin typeface="Arial" pitchFamily="34" charset="0"/>
                <a:cs typeface="Arial" pitchFamily="34" charset="0"/>
              </a:rPr>
              <a:t>Local economy</a:t>
            </a:r>
          </a:p>
          <a:p>
            <a:pPr marL="0" indent="0">
              <a:buNone/>
              <a:defRPr/>
            </a:pPr>
            <a:r>
              <a:rPr lang="en-GB" sz="2000" u="sng" kern="0" dirty="0">
                <a:latin typeface="Arial" pitchFamily="34" charset="0"/>
                <a:cs typeface="Arial" pitchFamily="34" charset="0"/>
              </a:rPr>
              <a:t>Public Health</a:t>
            </a:r>
          </a:p>
          <a:p>
            <a:pPr marL="0" indent="0">
              <a:buNone/>
              <a:defRPr/>
            </a:pPr>
            <a:endParaRPr lang="en-GB" kern="0" dirty="0"/>
          </a:p>
        </p:txBody>
      </p:sp>
    </p:spTree>
  </p:cSld>
  <p:clrMapOvr>
    <a:masterClrMapping/>
  </p:clrMapOvr>
  <mc:AlternateContent xmlns:mc="http://schemas.openxmlformats.org/markup-compatibility/2006" xmlns:p14="http://schemas.microsoft.com/office/powerpoint/2010/main">
    <mc:Choice Requires="p14">
      <p:transition spd="slow" p14:dur="2000" advTm="116921"/>
    </mc:Choice>
    <mc:Fallback xmlns="">
      <p:transition spd="slow" advTm="1169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6240F8B3-A4B5-4A15-AF9B-CABA14B6CA46}"/>
              </a:ext>
            </a:extLst>
          </p:cNvPr>
          <p:cNvSpPr>
            <a:spLocks noGrp="1" noChangeArrowheads="1"/>
          </p:cNvSpPr>
          <p:nvPr>
            <p:ph type="body" idx="4294967295"/>
          </p:nvPr>
        </p:nvSpPr>
        <p:spPr bwMode="auto">
          <a:xfrm>
            <a:off x="1981200" y="2924175"/>
            <a:ext cx="8229600" cy="3201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GB" altLang="en-US" dirty="0">
                <a:latin typeface="Arial" panose="020B0604020202020204" pitchFamily="34" charset="0"/>
              </a:rPr>
              <a:t>Why Workplace Health?</a:t>
            </a:r>
          </a:p>
          <a:p>
            <a:pPr>
              <a:buFontTx/>
              <a:buNone/>
            </a:pPr>
            <a:endParaRPr lang="en-GB" altLang="en-US" dirty="0">
              <a:latin typeface="Arial" panose="020B0604020202020204" pitchFamily="34" charset="0"/>
            </a:endParaRPr>
          </a:p>
          <a:p>
            <a:pPr>
              <a:buFontTx/>
              <a:buNone/>
            </a:pPr>
            <a:endParaRPr lang="en-GB" altLang="en-US" dirty="0">
              <a:latin typeface="Arial" panose="020B0604020202020204" pitchFamily="34" charset="0"/>
            </a:endParaRPr>
          </a:p>
        </p:txBody>
      </p:sp>
      <p:pic>
        <p:nvPicPr>
          <p:cNvPr id="28675" name="Picture 2">
            <a:extLst>
              <a:ext uri="{FF2B5EF4-FFF2-40B4-BE49-F238E27FC236}">
                <a16:creationId xmlns:a16="http://schemas.microsoft.com/office/drawing/2014/main" id="{38613BB2-8517-4116-8F7C-F2378AD8C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a:extLst>
              <a:ext uri="{FF2B5EF4-FFF2-40B4-BE49-F238E27FC236}">
                <a16:creationId xmlns:a16="http://schemas.microsoft.com/office/drawing/2014/main" id="{4199138E-35DD-424F-9668-C7EACCFFE881}"/>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Overview</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1967"/>
    </mc:Choice>
    <mc:Fallback xmlns="">
      <p:transition spd="slow" advTm="19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8">
            <a:extLst>
              <a:ext uri="{FF2B5EF4-FFF2-40B4-BE49-F238E27FC236}">
                <a16:creationId xmlns:a16="http://schemas.microsoft.com/office/drawing/2014/main" id="{29BDC0FF-ED54-4FDF-B1C8-EFEEF03CD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6" t="30104" r="61978" b="24406"/>
          <a:stretch>
            <a:fillRect/>
          </a:stretch>
        </p:blipFill>
        <p:spPr bwMode="auto">
          <a:xfrm>
            <a:off x="1936751" y="1484313"/>
            <a:ext cx="85518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a:extLst>
              <a:ext uri="{FF2B5EF4-FFF2-40B4-BE49-F238E27FC236}">
                <a16:creationId xmlns:a16="http://schemas.microsoft.com/office/drawing/2014/main" id="{4B21D895-6F48-45B5-844C-AF0DBE81BDA6}"/>
              </a:ext>
            </a:extLst>
          </p:cNvPr>
          <p:cNvSpPr>
            <a:spLocks noGrp="1" noChangeArrowheads="1"/>
          </p:cNvSpPr>
          <p:nvPr>
            <p:ph type="title"/>
          </p:nvPr>
        </p:nvSpPr>
        <p:spPr bwMode="auto">
          <a:xfrm>
            <a:off x="1979613" y="544513"/>
            <a:ext cx="8229600" cy="77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a:latin typeface="Arial" panose="020B0604020202020204" pitchFamily="34" charset="0"/>
              </a:rPr>
              <a:t>Gaps in Life Expectancy in Gateshead </a:t>
            </a:r>
          </a:p>
        </p:txBody>
      </p:sp>
    </p:spTree>
  </p:cSld>
  <p:clrMapOvr>
    <a:masterClrMapping/>
  </p:clrMapOvr>
  <mc:AlternateContent xmlns:mc="http://schemas.openxmlformats.org/markup-compatibility/2006" xmlns:p14="http://schemas.microsoft.com/office/powerpoint/2010/main">
    <mc:Choice Requires="p14">
      <p:transition spd="slow" p14:dur="2000" advTm="88544"/>
    </mc:Choice>
    <mc:Fallback xmlns="">
      <p:transition spd="slow" advTm="885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DDD94C0-D94A-485B-A168-BD99C10B0931}"/>
              </a:ext>
            </a:extLst>
          </p:cNvPr>
          <p:cNvSpPr>
            <a:spLocks noGrp="1" noChangeArrowheads="1"/>
          </p:cNvSpPr>
          <p:nvPr>
            <p:ph type="body" idx="4294967295"/>
          </p:nvPr>
        </p:nvSpPr>
        <p:spPr bwMode="auto">
          <a:xfrm>
            <a:off x="1981200" y="1600201"/>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sz="2400" dirty="0">
              <a:latin typeface="Arial" panose="020B0604020202020204" pitchFamily="34" charset="0"/>
            </a:endParaRPr>
          </a:p>
          <a:p>
            <a:endParaRPr lang="en-GB" altLang="en-US" sz="2400" dirty="0">
              <a:latin typeface="Arial" panose="020B0604020202020204" pitchFamily="34" charset="0"/>
            </a:endParaRPr>
          </a:p>
          <a:p>
            <a:r>
              <a:rPr lang="en-GB" altLang="en-US" sz="2400" dirty="0">
                <a:latin typeface="Arial" panose="020B0604020202020204" pitchFamily="34" charset="0"/>
              </a:rPr>
              <a:t>4 &gt; year programme </a:t>
            </a:r>
          </a:p>
          <a:p>
            <a:pPr>
              <a:lnSpc>
                <a:spcPct val="150000"/>
              </a:lnSpc>
            </a:pPr>
            <a:r>
              <a:rPr lang="en-GB" altLang="en-US" sz="2400" dirty="0">
                <a:latin typeface="Arial" panose="020B0604020202020204" pitchFamily="34" charset="0"/>
              </a:rPr>
              <a:t>Bronze, Silver, Gold, Continuing Excellence and Maintaining Excellence levels</a:t>
            </a:r>
          </a:p>
          <a:p>
            <a:pPr>
              <a:lnSpc>
                <a:spcPct val="150000"/>
              </a:lnSpc>
            </a:pPr>
            <a:r>
              <a:rPr lang="en-GB" altLang="en-US" sz="2400" dirty="0">
                <a:latin typeface="Arial" panose="020B0604020202020204" pitchFamily="34" charset="0"/>
              </a:rPr>
              <a:t>New Ambassador status</a:t>
            </a:r>
          </a:p>
          <a:p>
            <a:pPr>
              <a:lnSpc>
                <a:spcPct val="150000"/>
              </a:lnSpc>
            </a:pPr>
            <a:r>
              <a:rPr lang="en-GB" altLang="en-US" sz="2400" dirty="0">
                <a:latin typeface="Arial" panose="020B0604020202020204" pitchFamily="34" charset="0"/>
              </a:rPr>
              <a:t>Helps to embed health and wellbeing within an organisation </a:t>
            </a:r>
          </a:p>
        </p:txBody>
      </p:sp>
      <p:pic>
        <p:nvPicPr>
          <p:cNvPr id="37891" name="Picture 2">
            <a:extLst>
              <a:ext uri="{FF2B5EF4-FFF2-40B4-BE49-F238E27FC236}">
                <a16:creationId xmlns:a16="http://schemas.microsoft.com/office/drawing/2014/main" id="{1CCDBBEC-00E7-42AB-A75F-3400CA908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a:extLst>
              <a:ext uri="{FF2B5EF4-FFF2-40B4-BE49-F238E27FC236}">
                <a16:creationId xmlns:a16="http://schemas.microsoft.com/office/drawing/2014/main" id="{14905E13-6061-443B-AF00-92E3214208D5}"/>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North East Better Health</a:t>
            </a:r>
          </a:p>
          <a:p>
            <a:pPr>
              <a:lnSpc>
                <a:spcPct val="90000"/>
              </a:lnSpc>
              <a:spcBef>
                <a:spcPct val="20000"/>
              </a:spcBef>
            </a:pPr>
            <a:r>
              <a:rPr lang="en-GB" altLang="en-US" sz="2800" b="1" dirty="0">
                <a:solidFill>
                  <a:srgbClr val="002060"/>
                </a:solidFill>
              </a:rPr>
              <a:t>At Work Award</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170009"/>
    </mc:Choice>
    <mc:Fallback xmlns="">
      <p:transition spd="slow" advTm="1700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33255ABA-A823-44A0-AAE7-CF4DFCF6FAE1}"/>
              </a:ext>
            </a:extLst>
          </p:cNvPr>
          <p:cNvSpPr>
            <a:spLocks noGrp="1" noChangeArrowheads="1"/>
          </p:cNvSpPr>
          <p:nvPr>
            <p:ph type="body" idx="4294967295"/>
          </p:nvPr>
        </p:nvSpPr>
        <p:spPr bwMode="auto">
          <a:xfrm>
            <a:off x="1981200" y="1600201"/>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Tx/>
              <a:buNone/>
            </a:pPr>
            <a:endParaRPr lang="en-GB" altLang="en-US" dirty="0">
              <a:latin typeface="Arial" panose="020B0604020202020204" pitchFamily="34" charset="0"/>
            </a:endParaRPr>
          </a:p>
          <a:p>
            <a:pPr algn="ctr"/>
            <a:r>
              <a:rPr lang="en-GB" altLang="en-US" dirty="0">
                <a:latin typeface="Arial" panose="020B0604020202020204" pitchFamily="34" charset="0"/>
              </a:rPr>
              <a:t>What qualities do they need for the role?</a:t>
            </a:r>
          </a:p>
          <a:p>
            <a:pPr>
              <a:buFontTx/>
              <a:buNone/>
            </a:pPr>
            <a:endParaRPr lang="en-GB" altLang="en-US" dirty="0">
              <a:latin typeface="Arial" panose="020B0604020202020204" pitchFamily="34" charset="0"/>
            </a:endParaRPr>
          </a:p>
          <a:p>
            <a:pPr>
              <a:buFontTx/>
              <a:buNone/>
            </a:pPr>
            <a:r>
              <a:rPr lang="en-GB" altLang="en-US" u="sng" dirty="0">
                <a:solidFill>
                  <a:srgbClr val="002060"/>
                </a:solidFill>
                <a:latin typeface="Arial" panose="020B0604020202020204" pitchFamily="34" charset="0"/>
              </a:rPr>
              <a:t> </a:t>
            </a:r>
          </a:p>
          <a:p>
            <a:endParaRPr lang="en-US" altLang="en-US" dirty="0">
              <a:latin typeface="Arial" panose="020B0604020202020204" pitchFamily="34" charset="0"/>
            </a:endParaRPr>
          </a:p>
        </p:txBody>
      </p:sp>
      <p:pic>
        <p:nvPicPr>
          <p:cNvPr id="39939" name="Picture 2">
            <a:extLst>
              <a:ext uri="{FF2B5EF4-FFF2-40B4-BE49-F238E27FC236}">
                <a16:creationId xmlns:a16="http://schemas.microsoft.com/office/drawing/2014/main" id="{48F66413-B6BA-4F2B-9439-04B40F7C5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60351"/>
            <a:ext cx="2808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a:extLst>
              <a:ext uri="{FF2B5EF4-FFF2-40B4-BE49-F238E27FC236}">
                <a16:creationId xmlns:a16="http://schemas.microsoft.com/office/drawing/2014/main" id="{05544D9A-C5B7-4C44-84E5-E3CA3D8C6790}"/>
              </a:ext>
            </a:extLst>
          </p:cNvPr>
          <p:cNvSpPr txBox="1">
            <a:spLocks noChangeArrowheads="1"/>
          </p:cNvSpPr>
          <p:nvPr/>
        </p:nvSpPr>
        <p:spPr bwMode="auto">
          <a:xfrm>
            <a:off x="1981200" y="8366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GB" altLang="en-US" sz="2800" b="1" dirty="0">
                <a:solidFill>
                  <a:srgbClr val="002060"/>
                </a:solidFill>
              </a:rPr>
              <a:t>Health Advocate</a:t>
            </a:r>
          </a:p>
          <a:p>
            <a:pPr>
              <a:lnSpc>
                <a:spcPct val="90000"/>
              </a:lnSpc>
              <a:spcBef>
                <a:spcPct val="20000"/>
              </a:spcBef>
            </a:pPr>
            <a:endParaRPr lang="en-GB" altLang="en-US" sz="2800" b="1" dirty="0">
              <a:solidFill>
                <a:srgbClr val="002060"/>
              </a:solidFill>
            </a:endParaRPr>
          </a:p>
          <a:p>
            <a:pPr>
              <a:lnSpc>
                <a:spcPct val="90000"/>
              </a:lnSpc>
              <a:spcBef>
                <a:spcPct val="20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10930"/>
    </mc:Choice>
    <mc:Fallback xmlns="">
      <p:transition spd="slow" advTm="1093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4"/>
</p:tagLst>
</file>

<file path=ppt/tags/tag2.xml><?xml version="1.0" encoding="utf-8"?>
<p:tagLst xmlns:a="http://schemas.openxmlformats.org/drawingml/2006/main" xmlns:r="http://schemas.openxmlformats.org/officeDocument/2006/relationships" xmlns:p="http://schemas.openxmlformats.org/presentationml/2006/main">
  <p:tag name="TIMING" val="|66.1"/>
</p:tagLst>
</file>

<file path=ppt/tags/tag3.xml><?xml version="1.0" encoding="utf-8"?>
<p:tagLst xmlns:a="http://schemas.openxmlformats.org/drawingml/2006/main" xmlns:r="http://schemas.openxmlformats.org/officeDocument/2006/relationships" xmlns:p="http://schemas.openxmlformats.org/presentationml/2006/main">
  <p:tag name="TIMING" val="|3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457E322441D748A5FD2E1D751191DD" ma:contentTypeVersion="5" ma:contentTypeDescription="Create a new document." ma:contentTypeScope="" ma:versionID="f1cf589eff0359b462f770ebe3e80ced">
  <xsd:schema xmlns:xsd="http://www.w3.org/2001/XMLSchema" xmlns:xs="http://www.w3.org/2001/XMLSchema" xmlns:p="http://schemas.microsoft.com/office/2006/metadata/properties" xmlns:ns3="90b8b5d6-f7b4-4238-8fd7-6fcec2be4904" xmlns:ns4="5844db34-2279-4a6b-9470-57e5c345fab2" targetNamespace="http://schemas.microsoft.com/office/2006/metadata/properties" ma:root="true" ma:fieldsID="c12c12c9bbdbf8c6e5edab626ee884a9" ns3:_="" ns4:_="">
    <xsd:import namespace="90b8b5d6-f7b4-4238-8fd7-6fcec2be4904"/>
    <xsd:import namespace="5844db34-2279-4a6b-9470-57e5c345fa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8b5d6-f7b4-4238-8fd7-6fcec2be4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44db34-2279-4a6b-9470-57e5c345fa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61D8A-1354-4A5B-8638-E628CAFFA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8b5d6-f7b4-4238-8fd7-6fcec2be4904"/>
    <ds:schemaRef ds:uri="5844db34-2279-4a6b-9470-57e5c345f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E7B4B-4D34-48C8-81C0-83D79BE5A98B}">
  <ds:schemaRefs>
    <ds:schemaRef ds:uri="http://purl.org/dc/terms/"/>
    <ds:schemaRef ds:uri="90b8b5d6-f7b4-4238-8fd7-6fcec2be4904"/>
    <ds:schemaRef ds:uri="http://schemas.microsoft.com/office/2006/documentManagement/types"/>
    <ds:schemaRef ds:uri="http://schemas.microsoft.com/office/infopath/2007/PartnerControls"/>
    <ds:schemaRef ds:uri="5844db34-2279-4a6b-9470-57e5c345fab2"/>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0428E90-E96B-4C12-8C47-C9C30F892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887</TotalTime>
  <Words>2144</Words>
  <Application>Microsoft Office PowerPoint</Application>
  <PresentationFormat>Widescreen</PresentationFormat>
  <Paragraphs>263</Paragraphs>
  <Slides>33</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11_Default Design</vt:lpstr>
      <vt:lpstr>          Better Health at Work 2021    Emma Gibson &amp; Iain Miller Gateshead Public Health  </vt:lpstr>
      <vt:lpstr>PowerPoint Presentation</vt:lpstr>
      <vt:lpstr>PowerPoint Presentation</vt:lpstr>
      <vt:lpstr> </vt:lpstr>
      <vt:lpstr>PowerPoint Presentation</vt:lpstr>
      <vt:lpstr>PowerPoint Presentation</vt:lpstr>
      <vt:lpstr>Gaps in Life Expectancy in Gateshead </vt:lpstr>
      <vt:lpstr>PowerPoint Presentation</vt:lpstr>
      <vt:lpstr>PowerPoint Presentation</vt:lpstr>
      <vt:lpstr>         </vt:lpstr>
      <vt:lpstr>PowerPoint Presentation</vt:lpstr>
      <vt:lpstr>Induction Overview of  Bronze Level Criteria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Advocate Sharing Good Practice Events </vt:lpstr>
      <vt:lpstr>PowerPoint Presentation</vt:lpstr>
      <vt:lpstr>PowerPoint Presentation</vt:lpstr>
      <vt:lpstr>Induction pack</vt:lpstr>
      <vt:lpstr>Better Health at Work Award Gateshead</vt:lpstr>
      <vt:lpstr>Love to Ride -  for staff and schools</vt:lpstr>
      <vt:lpstr>Join Love to Ride and  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Bronze Award 2020     Emma Gibson Public Health</dc:title>
  <dc:creator>Emma Gibson</dc:creator>
  <cp:lastModifiedBy>Katherine Holden</cp:lastModifiedBy>
  <cp:revision>24</cp:revision>
  <dcterms:created xsi:type="dcterms:W3CDTF">2020-06-08T14:25:29Z</dcterms:created>
  <dcterms:modified xsi:type="dcterms:W3CDTF">2021-06-16T14:33:04Z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0x01010046457E322441D748A5FD2E1D751191DD</vt:lpwstr>
  </property>
</Properties>
</file>