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Now" panose="020B0604020202020204" charset="0"/>
      <p:regular r:id="rId34"/>
    </p:embeddedFont>
    <p:embeddedFont>
      <p:font typeface="Now Bold" panose="020B0604020202020204" charset="0"/>
      <p:regular r:id="rId35"/>
    </p:embeddedFont>
    <p:embeddedFont>
      <p:font typeface="Now Bold Bold"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E83"/>
    <a:srgbClr val="E94E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6.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9.png"/><Relationship Id="rId9"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6.svg"/><Relationship Id="rId5" Type="http://schemas.openxmlformats.org/officeDocument/2006/relationships/image" Target="../media/image33.svg"/><Relationship Id="rId10" Type="http://schemas.openxmlformats.org/officeDocument/2006/relationships/image" Target="../media/image5.png"/><Relationship Id="rId4" Type="http://schemas.openxmlformats.org/officeDocument/2006/relationships/image" Target="../media/image32.pn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8.png"/><Relationship Id="rId7"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0.sv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sv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56193" y="1028700"/>
            <a:ext cx="9261984" cy="6496190"/>
            <a:chOff x="0" y="0"/>
            <a:chExt cx="12349312" cy="8661587"/>
          </a:xfrm>
        </p:grpSpPr>
        <p:sp>
          <p:nvSpPr>
            <p:cNvPr id="3" name="TextBox 3"/>
            <p:cNvSpPr txBox="1"/>
            <p:nvPr/>
          </p:nvSpPr>
          <p:spPr>
            <a:xfrm>
              <a:off x="0" y="0"/>
              <a:ext cx="12349312" cy="4974268"/>
            </a:xfrm>
            <a:prstGeom prst="rect">
              <a:avLst/>
            </a:prstGeom>
          </p:spPr>
          <p:txBody>
            <a:bodyPr lIns="0" tIns="0" rIns="0" bIns="0" rtlCol="0" anchor="t">
              <a:spAutoFit/>
            </a:bodyPr>
            <a:lstStyle/>
            <a:p>
              <a:pPr marL="0" lvl="0" indent="0" algn="l">
                <a:lnSpc>
                  <a:spcPts val="9666"/>
                </a:lnSpc>
                <a:spcBef>
                  <a:spcPct val="0"/>
                </a:spcBef>
              </a:pPr>
              <a:r>
                <a:rPr lang="en-US" sz="8055" spc="-161" dirty="0">
                  <a:solidFill>
                    <a:srgbClr val="2D2E83"/>
                  </a:solidFill>
                  <a:latin typeface="Now Bold"/>
                </a:rPr>
                <a:t>Primary to secondary transition  </a:t>
              </a:r>
            </a:p>
          </p:txBody>
        </p:sp>
        <p:sp>
          <p:nvSpPr>
            <p:cNvPr id="4" name="TextBox 4"/>
            <p:cNvSpPr txBox="1"/>
            <p:nvPr/>
          </p:nvSpPr>
          <p:spPr>
            <a:xfrm>
              <a:off x="0" y="5265187"/>
              <a:ext cx="12349312" cy="3396400"/>
            </a:xfrm>
            <a:prstGeom prst="rect">
              <a:avLst/>
            </a:prstGeom>
          </p:spPr>
          <p:txBody>
            <a:bodyPr lIns="0" tIns="0" rIns="0" bIns="0" rtlCol="0" anchor="t">
              <a:spAutoFit/>
            </a:bodyPr>
            <a:lstStyle/>
            <a:p>
              <a:pPr marL="0" lvl="0" indent="0" algn="l">
                <a:lnSpc>
                  <a:spcPts val="10235"/>
                </a:lnSpc>
                <a:spcBef>
                  <a:spcPct val="0"/>
                </a:spcBef>
              </a:pPr>
              <a:r>
                <a:rPr lang="en-US" sz="6823" dirty="0">
                  <a:solidFill>
                    <a:srgbClr val="E94E1B"/>
                  </a:solidFill>
                  <a:latin typeface="Now"/>
                </a:rPr>
                <a:t>Challenges &amp; solutions</a:t>
              </a:r>
            </a:p>
          </p:txBody>
        </p:sp>
      </p:grpSp>
      <p:pic>
        <p:nvPicPr>
          <p:cNvPr id="5"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93004" y="334095"/>
            <a:ext cx="5951639" cy="9618810"/>
          </a:xfrm>
          <a:prstGeom prst="rect">
            <a:avLst/>
          </a:prstGeom>
        </p:spPr>
      </p:pic>
      <p:grpSp>
        <p:nvGrpSpPr>
          <p:cNvPr id="6" name="Group 6"/>
          <p:cNvGrpSpPr/>
          <p:nvPr/>
        </p:nvGrpSpPr>
        <p:grpSpPr>
          <a:xfrm>
            <a:off x="17259300" y="3131410"/>
            <a:ext cx="176115" cy="4024179"/>
            <a:chOff x="0" y="0"/>
            <a:chExt cx="234820" cy="5365572"/>
          </a:xfrm>
        </p:grpSpPr>
        <p:grpSp>
          <p:nvGrpSpPr>
            <p:cNvPr id="7" name="Group 7"/>
            <p:cNvGrpSpPr/>
            <p:nvPr/>
          </p:nvGrpSpPr>
          <p:grpSpPr>
            <a:xfrm>
              <a:off x="0" y="0"/>
              <a:ext cx="234820" cy="23482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nvGrpSpPr>
            <p:cNvPr id="9" name="Group 9"/>
            <p:cNvGrpSpPr/>
            <p:nvPr/>
          </p:nvGrpSpPr>
          <p:grpSpPr>
            <a:xfrm>
              <a:off x="0" y="641344"/>
              <a:ext cx="234820" cy="23482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nvGrpSpPr>
            <p:cNvPr id="11" name="Group 11"/>
            <p:cNvGrpSpPr/>
            <p:nvPr/>
          </p:nvGrpSpPr>
          <p:grpSpPr>
            <a:xfrm>
              <a:off x="0" y="1282688"/>
              <a:ext cx="234820" cy="23482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EA532"/>
              </a:solidFill>
            </p:spPr>
          </p:sp>
        </p:grpSp>
        <p:grpSp>
          <p:nvGrpSpPr>
            <p:cNvPr id="13" name="Group 13"/>
            <p:cNvGrpSpPr/>
            <p:nvPr/>
          </p:nvGrpSpPr>
          <p:grpSpPr>
            <a:xfrm>
              <a:off x="0" y="1924032"/>
              <a:ext cx="234820" cy="23482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nvGrpSpPr>
            <p:cNvPr id="15" name="Group 15"/>
            <p:cNvGrpSpPr/>
            <p:nvPr/>
          </p:nvGrpSpPr>
          <p:grpSpPr>
            <a:xfrm>
              <a:off x="0" y="2565376"/>
              <a:ext cx="234820" cy="23482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nvGrpSpPr>
            <p:cNvPr id="17" name="Group 17"/>
            <p:cNvGrpSpPr/>
            <p:nvPr/>
          </p:nvGrpSpPr>
          <p:grpSpPr>
            <a:xfrm>
              <a:off x="0" y="3206720"/>
              <a:ext cx="234820" cy="23482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nvGrpSpPr>
            <p:cNvPr id="19" name="Group 19"/>
            <p:cNvGrpSpPr/>
            <p:nvPr/>
          </p:nvGrpSpPr>
          <p:grpSpPr>
            <a:xfrm>
              <a:off x="0" y="3848064"/>
              <a:ext cx="234820" cy="234820"/>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nvGrpSpPr>
            <p:cNvPr id="21" name="Group 21"/>
            <p:cNvGrpSpPr/>
            <p:nvPr/>
          </p:nvGrpSpPr>
          <p:grpSpPr>
            <a:xfrm>
              <a:off x="0" y="4489409"/>
              <a:ext cx="234820" cy="23482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nvGrpSpPr>
            <p:cNvPr id="23" name="Group 23"/>
            <p:cNvGrpSpPr/>
            <p:nvPr/>
          </p:nvGrpSpPr>
          <p:grpSpPr>
            <a:xfrm>
              <a:off x="0" y="5130753"/>
              <a:ext cx="234820" cy="23482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pic>
        <p:nvPicPr>
          <p:cNvPr id="25" name="Picture 25"/>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17007767" y="8986702"/>
            <a:ext cx="679181" cy="300074"/>
          </a:xfrm>
          <a:prstGeom prst="rect">
            <a:avLst/>
          </a:prstGeom>
        </p:spPr>
      </p:pic>
      <p:grpSp>
        <p:nvGrpSpPr>
          <p:cNvPr id="26" name="Group 26"/>
          <p:cNvGrpSpPr/>
          <p:nvPr/>
        </p:nvGrpSpPr>
        <p:grpSpPr>
          <a:xfrm>
            <a:off x="1038515" y="1028700"/>
            <a:ext cx="358140" cy="358140"/>
            <a:chOff x="0" y="0"/>
            <a:chExt cx="477520" cy="477520"/>
          </a:xfrm>
        </p:grpSpPr>
        <p:grpSp>
          <p:nvGrpSpPr>
            <p:cNvPr id="27" name="Group 27"/>
            <p:cNvGrpSpPr/>
            <p:nvPr/>
          </p:nvGrpSpPr>
          <p:grpSpPr>
            <a:xfrm>
              <a:off x="0" y="0"/>
              <a:ext cx="477520" cy="77593"/>
              <a:chOff x="0" y="0"/>
              <a:chExt cx="1913890" cy="310990"/>
            </a:xfrm>
          </p:grpSpPr>
          <p:sp>
            <p:nvSpPr>
              <p:cNvPr id="28" name="Freeform 28"/>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4EA532"/>
              </a:solidFill>
            </p:spPr>
          </p:sp>
        </p:grpSp>
        <p:grpSp>
          <p:nvGrpSpPr>
            <p:cNvPr id="29" name="Group 29"/>
            <p:cNvGrpSpPr/>
            <p:nvPr/>
          </p:nvGrpSpPr>
          <p:grpSpPr>
            <a:xfrm>
              <a:off x="0" y="199964"/>
              <a:ext cx="477520" cy="77593"/>
              <a:chOff x="0" y="0"/>
              <a:chExt cx="1913890" cy="310990"/>
            </a:xfrm>
          </p:grpSpPr>
          <p:sp>
            <p:nvSpPr>
              <p:cNvPr id="30" name="Freeform 3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4EA532"/>
              </a:solidFill>
            </p:spPr>
          </p:sp>
        </p:grpSp>
        <p:grpSp>
          <p:nvGrpSpPr>
            <p:cNvPr id="31" name="Group 31"/>
            <p:cNvGrpSpPr/>
            <p:nvPr/>
          </p:nvGrpSpPr>
          <p:grpSpPr>
            <a:xfrm>
              <a:off x="0" y="399927"/>
              <a:ext cx="477520" cy="77593"/>
              <a:chOff x="0" y="0"/>
              <a:chExt cx="1913890" cy="310990"/>
            </a:xfrm>
          </p:grpSpPr>
          <p:sp>
            <p:nvSpPr>
              <p:cNvPr id="32" name="Freeform 32"/>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4EA532"/>
              </a:solidFill>
            </p:spPr>
          </p:sp>
        </p:grpSp>
      </p:grpSp>
      <p:grpSp>
        <p:nvGrpSpPr>
          <p:cNvPr id="33" name="Group 33"/>
          <p:cNvGrpSpPr/>
          <p:nvPr/>
        </p:nvGrpSpPr>
        <p:grpSpPr>
          <a:xfrm>
            <a:off x="7322228" y="9611508"/>
            <a:ext cx="3643544" cy="586460"/>
            <a:chOff x="0" y="0"/>
            <a:chExt cx="4858059" cy="781947"/>
          </a:xfrm>
        </p:grpSpPr>
        <p:pic>
          <p:nvPicPr>
            <p:cNvPr id="34" name="Picture 3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5" name="Picture 35"/>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529605" y="3050571"/>
            <a:ext cx="7456731" cy="6207729"/>
          </a:xfrm>
          <a:prstGeom prst="rect">
            <a:avLst/>
          </a:prstGeom>
        </p:spPr>
      </p:pic>
      <p:sp>
        <p:nvSpPr>
          <p:cNvPr id="3" name="TextBox 3"/>
          <p:cNvSpPr txBox="1"/>
          <p:nvPr/>
        </p:nvSpPr>
        <p:spPr>
          <a:xfrm>
            <a:off x="2023232" y="946913"/>
            <a:ext cx="15174088" cy="1731134"/>
          </a:xfrm>
          <a:prstGeom prst="rect">
            <a:avLst/>
          </a:prstGeom>
        </p:spPr>
        <p:txBody>
          <a:bodyPr lIns="0" tIns="0" rIns="0" bIns="0" rtlCol="0" anchor="t">
            <a:spAutoFit/>
          </a:bodyPr>
          <a:lstStyle/>
          <a:p>
            <a:pPr marL="0" lvl="0" indent="0" algn="l">
              <a:lnSpc>
                <a:spcPts val="6720"/>
              </a:lnSpc>
              <a:spcBef>
                <a:spcPct val="0"/>
              </a:spcBef>
            </a:pPr>
            <a:r>
              <a:rPr lang="en-US" sz="5600" spc="-112" dirty="0">
                <a:solidFill>
                  <a:srgbClr val="2D2E83"/>
                </a:solidFill>
                <a:latin typeface="Now Bold"/>
              </a:rPr>
              <a:t>From speaking to teachers, worries fall into three main categories:</a:t>
            </a:r>
          </a:p>
        </p:txBody>
      </p:sp>
      <p:grpSp>
        <p:nvGrpSpPr>
          <p:cNvPr id="4" name="Group 4"/>
          <p:cNvGrpSpPr/>
          <p:nvPr/>
        </p:nvGrpSpPr>
        <p:grpSpPr>
          <a:xfrm>
            <a:off x="2023232" y="3804362"/>
            <a:ext cx="6154183" cy="1326483"/>
            <a:chOff x="0" y="0"/>
            <a:chExt cx="8205577" cy="1768644"/>
          </a:xfrm>
        </p:grpSpPr>
        <p:grpSp>
          <p:nvGrpSpPr>
            <p:cNvPr id="5" name="Group 5"/>
            <p:cNvGrpSpPr/>
            <p:nvPr/>
          </p:nvGrpSpPr>
          <p:grpSpPr>
            <a:xfrm>
              <a:off x="0" y="0"/>
              <a:ext cx="8205577" cy="1768644"/>
              <a:chOff x="0" y="0"/>
              <a:chExt cx="4971058" cy="1071470"/>
            </a:xfrm>
          </p:grpSpPr>
          <p:sp>
            <p:nvSpPr>
              <p:cNvPr id="6" name="Freeform 6"/>
              <p:cNvSpPr/>
              <p:nvPr/>
            </p:nvSpPr>
            <p:spPr>
              <a:xfrm>
                <a:off x="0" y="0"/>
                <a:ext cx="4971058" cy="1071470"/>
              </a:xfrm>
              <a:custGeom>
                <a:avLst/>
                <a:gdLst/>
                <a:ahLst/>
                <a:cxnLst/>
                <a:rect l="l" t="t" r="r" b="b"/>
                <a:pathLst>
                  <a:path w="4971058" h="1071470">
                    <a:moveTo>
                      <a:pt x="4846598" y="1071470"/>
                    </a:moveTo>
                    <a:lnTo>
                      <a:pt x="124460" y="1071470"/>
                    </a:lnTo>
                    <a:cubicBezTo>
                      <a:pt x="55880" y="1071470"/>
                      <a:pt x="0" y="1015590"/>
                      <a:pt x="0" y="947010"/>
                    </a:cubicBezTo>
                    <a:lnTo>
                      <a:pt x="0" y="124460"/>
                    </a:lnTo>
                    <a:cubicBezTo>
                      <a:pt x="0" y="55880"/>
                      <a:pt x="55880" y="0"/>
                      <a:pt x="124460" y="0"/>
                    </a:cubicBezTo>
                    <a:lnTo>
                      <a:pt x="4846598" y="0"/>
                    </a:lnTo>
                    <a:cubicBezTo>
                      <a:pt x="4915178" y="0"/>
                      <a:pt x="4971058" y="55880"/>
                      <a:pt x="4971058" y="124460"/>
                    </a:cubicBezTo>
                    <a:lnTo>
                      <a:pt x="4971058" y="947010"/>
                    </a:lnTo>
                    <a:cubicBezTo>
                      <a:pt x="4971058" y="1015590"/>
                      <a:pt x="4915178" y="1071470"/>
                      <a:pt x="4846598" y="1071470"/>
                    </a:cubicBezTo>
                    <a:close/>
                  </a:path>
                </a:pathLst>
              </a:custGeom>
              <a:solidFill>
                <a:srgbClr val="CDE5FA">
                  <a:alpha val="69804"/>
                </a:srgbClr>
              </a:solidFill>
            </p:spPr>
          </p:sp>
        </p:grpSp>
        <p:sp>
          <p:nvSpPr>
            <p:cNvPr id="7" name="TextBox 7"/>
            <p:cNvSpPr txBox="1"/>
            <p:nvPr/>
          </p:nvSpPr>
          <p:spPr>
            <a:xfrm>
              <a:off x="1925662" y="397337"/>
              <a:ext cx="5734192" cy="874140"/>
            </a:xfrm>
            <a:prstGeom prst="rect">
              <a:avLst/>
            </a:prstGeom>
          </p:spPr>
          <p:txBody>
            <a:bodyPr lIns="0" tIns="0" rIns="0" bIns="0" rtlCol="0" anchor="t">
              <a:spAutoFit/>
            </a:bodyPr>
            <a:lstStyle/>
            <a:p>
              <a:pPr marL="0" lvl="0" indent="0" algn="l">
                <a:lnSpc>
                  <a:spcPts val="5632"/>
                </a:lnSpc>
                <a:spcBef>
                  <a:spcPct val="0"/>
                </a:spcBef>
              </a:pPr>
              <a:r>
                <a:rPr lang="en-US" sz="3755" dirty="0">
                  <a:solidFill>
                    <a:srgbClr val="E94E1B"/>
                  </a:solidFill>
                  <a:latin typeface="Now Bold"/>
                </a:rPr>
                <a:t>Practical worries</a:t>
              </a:r>
            </a:p>
          </p:txBody>
        </p:sp>
        <p:sp>
          <p:nvSpPr>
            <p:cNvPr id="8" name="TextBox 8"/>
            <p:cNvSpPr txBox="1"/>
            <p:nvPr/>
          </p:nvSpPr>
          <p:spPr>
            <a:xfrm>
              <a:off x="596523" y="474173"/>
              <a:ext cx="1014173" cy="820298"/>
            </a:xfrm>
            <a:prstGeom prst="rect">
              <a:avLst/>
            </a:prstGeom>
          </p:spPr>
          <p:txBody>
            <a:bodyPr lIns="0" tIns="0" rIns="0" bIns="0" rtlCol="0" anchor="t">
              <a:spAutoFit/>
            </a:bodyPr>
            <a:lstStyle/>
            <a:p>
              <a:pPr marL="0" lvl="0" indent="0">
                <a:lnSpc>
                  <a:spcPts val="4813"/>
                </a:lnSpc>
                <a:spcBef>
                  <a:spcPct val="0"/>
                </a:spcBef>
              </a:pPr>
              <a:r>
                <a:rPr lang="en-US" sz="4011" dirty="0">
                  <a:solidFill>
                    <a:srgbClr val="2D2E83"/>
                  </a:solidFill>
                  <a:latin typeface="Now Bold"/>
                </a:rPr>
                <a:t>01</a:t>
              </a:r>
            </a:p>
          </p:txBody>
        </p:sp>
      </p:grpSp>
      <p:grpSp>
        <p:nvGrpSpPr>
          <p:cNvPr id="9" name="Group 9"/>
          <p:cNvGrpSpPr/>
          <p:nvPr/>
        </p:nvGrpSpPr>
        <p:grpSpPr>
          <a:xfrm>
            <a:off x="2016305" y="5654400"/>
            <a:ext cx="6154183" cy="1322810"/>
            <a:chOff x="0" y="0"/>
            <a:chExt cx="8205577" cy="1763747"/>
          </a:xfrm>
        </p:grpSpPr>
        <p:grpSp>
          <p:nvGrpSpPr>
            <p:cNvPr id="10" name="Group 10"/>
            <p:cNvGrpSpPr/>
            <p:nvPr/>
          </p:nvGrpSpPr>
          <p:grpSpPr>
            <a:xfrm>
              <a:off x="0" y="0"/>
              <a:ext cx="8205577" cy="1763747"/>
              <a:chOff x="0" y="0"/>
              <a:chExt cx="4971058" cy="1068503"/>
            </a:xfrm>
          </p:grpSpPr>
          <p:sp>
            <p:nvSpPr>
              <p:cNvPr id="11" name="Freeform 11"/>
              <p:cNvSpPr/>
              <p:nvPr/>
            </p:nvSpPr>
            <p:spPr>
              <a:xfrm>
                <a:off x="0" y="0"/>
                <a:ext cx="4971058" cy="1068503"/>
              </a:xfrm>
              <a:custGeom>
                <a:avLst/>
                <a:gdLst/>
                <a:ahLst/>
                <a:cxnLst/>
                <a:rect l="l" t="t" r="r" b="b"/>
                <a:pathLst>
                  <a:path w="4971058" h="1068503">
                    <a:moveTo>
                      <a:pt x="4846598" y="1068503"/>
                    </a:moveTo>
                    <a:lnTo>
                      <a:pt x="124460" y="1068503"/>
                    </a:lnTo>
                    <a:cubicBezTo>
                      <a:pt x="55880" y="1068503"/>
                      <a:pt x="0" y="1012623"/>
                      <a:pt x="0" y="944043"/>
                    </a:cubicBezTo>
                    <a:lnTo>
                      <a:pt x="0" y="124460"/>
                    </a:lnTo>
                    <a:cubicBezTo>
                      <a:pt x="0" y="55880"/>
                      <a:pt x="55880" y="0"/>
                      <a:pt x="124460" y="0"/>
                    </a:cubicBezTo>
                    <a:lnTo>
                      <a:pt x="4846598" y="0"/>
                    </a:lnTo>
                    <a:cubicBezTo>
                      <a:pt x="4915178" y="0"/>
                      <a:pt x="4971058" y="55880"/>
                      <a:pt x="4971058" y="124460"/>
                    </a:cubicBezTo>
                    <a:lnTo>
                      <a:pt x="4971058" y="944043"/>
                    </a:lnTo>
                    <a:cubicBezTo>
                      <a:pt x="4971058" y="1012623"/>
                      <a:pt x="4915178" y="1068503"/>
                      <a:pt x="4846598" y="1068503"/>
                    </a:cubicBezTo>
                    <a:close/>
                  </a:path>
                </a:pathLst>
              </a:custGeom>
              <a:solidFill>
                <a:srgbClr val="CDE5FA">
                  <a:alpha val="69804"/>
                </a:srgbClr>
              </a:solidFill>
            </p:spPr>
          </p:sp>
        </p:grpSp>
        <p:sp>
          <p:nvSpPr>
            <p:cNvPr id="12" name="TextBox 12"/>
            <p:cNvSpPr txBox="1"/>
            <p:nvPr/>
          </p:nvSpPr>
          <p:spPr>
            <a:xfrm>
              <a:off x="1925663" y="394889"/>
              <a:ext cx="6279914" cy="910763"/>
            </a:xfrm>
            <a:prstGeom prst="rect">
              <a:avLst/>
            </a:prstGeom>
          </p:spPr>
          <p:txBody>
            <a:bodyPr wrap="square" lIns="0" tIns="0" rIns="0" bIns="0" rtlCol="0" anchor="t">
              <a:spAutoFit/>
            </a:bodyPr>
            <a:lstStyle/>
            <a:p>
              <a:pPr marL="0" lvl="0" indent="0" algn="l">
                <a:lnSpc>
                  <a:spcPts val="5632"/>
                </a:lnSpc>
                <a:spcBef>
                  <a:spcPct val="0"/>
                </a:spcBef>
              </a:pPr>
              <a:r>
                <a:rPr lang="en-US" sz="3755" dirty="0">
                  <a:solidFill>
                    <a:srgbClr val="E94E1B"/>
                  </a:solidFill>
                  <a:latin typeface="Now Bold"/>
                </a:rPr>
                <a:t>Emotional worries</a:t>
              </a:r>
            </a:p>
          </p:txBody>
        </p:sp>
        <p:sp>
          <p:nvSpPr>
            <p:cNvPr id="13" name="TextBox 13"/>
            <p:cNvSpPr txBox="1"/>
            <p:nvPr/>
          </p:nvSpPr>
          <p:spPr>
            <a:xfrm>
              <a:off x="545723" y="474173"/>
              <a:ext cx="1014173" cy="815401"/>
            </a:xfrm>
            <a:prstGeom prst="rect">
              <a:avLst/>
            </a:prstGeom>
          </p:spPr>
          <p:txBody>
            <a:bodyPr lIns="0" tIns="0" rIns="0" bIns="0" rtlCol="0" anchor="t">
              <a:spAutoFit/>
            </a:bodyPr>
            <a:lstStyle/>
            <a:p>
              <a:pPr marL="0" lvl="0" indent="0">
                <a:lnSpc>
                  <a:spcPts val="4813"/>
                </a:lnSpc>
                <a:spcBef>
                  <a:spcPct val="0"/>
                </a:spcBef>
              </a:pPr>
              <a:r>
                <a:rPr lang="en-US" sz="4011" dirty="0">
                  <a:solidFill>
                    <a:srgbClr val="2D2E83"/>
                  </a:solidFill>
                  <a:latin typeface="Now Bold"/>
                </a:rPr>
                <a:t>02</a:t>
              </a:r>
            </a:p>
          </p:txBody>
        </p:sp>
      </p:grpSp>
      <p:grpSp>
        <p:nvGrpSpPr>
          <p:cNvPr id="14" name="Group 14"/>
          <p:cNvGrpSpPr/>
          <p:nvPr/>
        </p:nvGrpSpPr>
        <p:grpSpPr>
          <a:xfrm>
            <a:off x="2023232" y="7500766"/>
            <a:ext cx="6154183" cy="1322810"/>
            <a:chOff x="0" y="0"/>
            <a:chExt cx="8205577" cy="1763747"/>
          </a:xfrm>
        </p:grpSpPr>
        <p:grpSp>
          <p:nvGrpSpPr>
            <p:cNvPr id="15" name="Group 15"/>
            <p:cNvGrpSpPr/>
            <p:nvPr/>
          </p:nvGrpSpPr>
          <p:grpSpPr>
            <a:xfrm>
              <a:off x="0" y="0"/>
              <a:ext cx="8205577" cy="1763747"/>
              <a:chOff x="0" y="0"/>
              <a:chExt cx="4971058" cy="1068503"/>
            </a:xfrm>
          </p:grpSpPr>
          <p:sp>
            <p:nvSpPr>
              <p:cNvPr id="16" name="Freeform 16"/>
              <p:cNvSpPr/>
              <p:nvPr/>
            </p:nvSpPr>
            <p:spPr>
              <a:xfrm>
                <a:off x="0" y="0"/>
                <a:ext cx="4971058" cy="1068503"/>
              </a:xfrm>
              <a:custGeom>
                <a:avLst/>
                <a:gdLst/>
                <a:ahLst/>
                <a:cxnLst/>
                <a:rect l="l" t="t" r="r" b="b"/>
                <a:pathLst>
                  <a:path w="4971058" h="1068503">
                    <a:moveTo>
                      <a:pt x="4846598" y="1068503"/>
                    </a:moveTo>
                    <a:lnTo>
                      <a:pt x="124460" y="1068503"/>
                    </a:lnTo>
                    <a:cubicBezTo>
                      <a:pt x="55880" y="1068503"/>
                      <a:pt x="0" y="1012623"/>
                      <a:pt x="0" y="944043"/>
                    </a:cubicBezTo>
                    <a:lnTo>
                      <a:pt x="0" y="124460"/>
                    </a:lnTo>
                    <a:cubicBezTo>
                      <a:pt x="0" y="55880"/>
                      <a:pt x="55880" y="0"/>
                      <a:pt x="124460" y="0"/>
                    </a:cubicBezTo>
                    <a:lnTo>
                      <a:pt x="4846598" y="0"/>
                    </a:lnTo>
                    <a:cubicBezTo>
                      <a:pt x="4915178" y="0"/>
                      <a:pt x="4971058" y="55880"/>
                      <a:pt x="4971058" y="124460"/>
                    </a:cubicBezTo>
                    <a:lnTo>
                      <a:pt x="4971058" y="944043"/>
                    </a:lnTo>
                    <a:cubicBezTo>
                      <a:pt x="4971058" y="1012623"/>
                      <a:pt x="4915178" y="1068503"/>
                      <a:pt x="4846598" y="1068503"/>
                    </a:cubicBezTo>
                    <a:close/>
                  </a:path>
                </a:pathLst>
              </a:custGeom>
              <a:solidFill>
                <a:srgbClr val="CDE5FA">
                  <a:alpha val="69804"/>
                </a:srgbClr>
              </a:solidFill>
            </p:spPr>
          </p:sp>
        </p:grpSp>
        <p:sp>
          <p:nvSpPr>
            <p:cNvPr id="17" name="TextBox 17"/>
            <p:cNvSpPr txBox="1"/>
            <p:nvPr/>
          </p:nvSpPr>
          <p:spPr>
            <a:xfrm>
              <a:off x="1925662" y="394889"/>
              <a:ext cx="5734192" cy="874140"/>
            </a:xfrm>
            <a:prstGeom prst="rect">
              <a:avLst/>
            </a:prstGeom>
          </p:spPr>
          <p:txBody>
            <a:bodyPr lIns="0" tIns="0" rIns="0" bIns="0" rtlCol="0" anchor="t">
              <a:spAutoFit/>
            </a:bodyPr>
            <a:lstStyle/>
            <a:p>
              <a:pPr marL="0" lvl="0" indent="0" algn="l">
                <a:lnSpc>
                  <a:spcPts val="5632"/>
                </a:lnSpc>
                <a:spcBef>
                  <a:spcPct val="0"/>
                </a:spcBef>
              </a:pPr>
              <a:r>
                <a:rPr lang="en-US" sz="3755" dirty="0">
                  <a:solidFill>
                    <a:srgbClr val="E94E1B"/>
                  </a:solidFill>
                  <a:latin typeface="Now Bold"/>
                </a:rPr>
                <a:t>Urban myths </a:t>
              </a:r>
            </a:p>
          </p:txBody>
        </p:sp>
        <p:sp>
          <p:nvSpPr>
            <p:cNvPr id="18" name="TextBox 18"/>
            <p:cNvSpPr txBox="1"/>
            <p:nvPr/>
          </p:nvSpPr>
          <p:spPr>
            <a:xfrm>
              <a:off x="545723" y="474173"/>
              <a:ext cx="1014173" cy="815401"/>
            </a:xfrm>
            <a:prstGeom prst="rect">
              <a:avLst/>
            </a:prstGeom>
          </p:spPr>
          <p:txBody>
            <a:bodyPr lIns="0" tIns="0" rIns="0" bIns="0" rtlCol="0" anchor="t">
              <a:spAutoFit/>
            </a:bodyPr>
            <a:lstStyle/>
            <a:p>
              <a:pPr marL="0" lvl="0" indent="0">
                <a:lnSpc>
                  <a:spcPts val="4813"/>
                </a:lnSpc>
                <a:spcBef>
                  <a:spcPct val="0"/>
                </a:spcBef>
              </a:pPr>
              <a:r>
                <a:rPr lang="en-US" sz="4011" dirty="0">
                  <a:solidFill>
                    <a:srgbClr val="2D2E83"/>
                  </a:solidFill>
                  <a:latin typeface="Now Bold"/>
                </a:rPr>
                <a:t>03</a:t>
              </a:r>
            </a:p>
          </p:txBody>
        </p:sp>
      </p:grpSp>
      <p:grpSp>
        <p:nvGrpSpPr>
          <p:cNvPr id="19" name="Group 19"/>
          <p:cNvGrpSpPr/>
          <p:nvPr/>
        </p:nvGrpSpPr>
        <p:grpSpPr>
          <a:xfrm>
            <a:off x="1028700" y="1028700"/>
            <a:ext cx="358140" cy="358140"/>
            <a:chOff x="0" y="0"/>
            <a:chExt cx="477520" cy="477520"/>
          </a:xfrm>
        </p:grpSpPr>
        <p:grpSp>
          <p:nvGrpSpPr>
            <p:cNvPr id="20" name="Group 20"/>
            <p:cNvGrpSpPr/>
            <p:nvPr/>
          </p:nvGrpSpPr>
          <p:grpSpPr>
            <a:xfrm>
              <a:off x="0" y="0"/>
              <a:ext cx="477520" cy="77593"/>
              <a:chOff x="0" y="0"/>
              <a:chExt cx="1913890" cy="310990"/>
            </a:xfrm>
          </p:grpSpPr>
          <p:sp>
            <p:nvSpPr>
              <p:cNvPr id="21" name="Freeform 21"/>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22" name="Group 22"/>
            <p:cNvGrpSpPr/>
            <p:nvPr/>
          </p:nvGrpSpPr>
          <p:grpSpPr>
            <a:xfrm>
              <a:off x="0" y="199964"/>
              <a:ext cx="477520" cy="77593"/>
              <a:chOff x="0" y="0"/>
              <a:chExt cx="1913890" cy="310990"/>
            </a:xfrm>
          </p:grpSpPr>
          <p:sp>
            <p:nvSpPr>
              <p:cNvPr id="23" name="Freeform 23"/>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24" name="Group 24"/>
            <p:cNvGrpSpPr/>
            <p:nvPr/>
          </p:nvGrpSpPr>
          <p:grpSpPr>
            <a:xfrm>
              <a:off x="0" y="399927"/>
              <a:ext cx="477520" cy="77593"/>
              <a:chOff x="0" y="0"/>
              <a:chExt cx="1913890" cy="310990"/>
            </a:xfrm>
          </p:grpSpPr>
          <p:sp>
            <p:nvSpPr>
              <p:cNvPr id="25" name="Freeform 25"/>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grpSp>
        <p:nvGrpSpPr>
          <p:cNvPr id="26" name="Group 26"/>
          <p:cNvGrpSpPr/>
          <p:nvPr/>
        </p:nvGrpSpPr>
        <p:grpSpPr>
          <a:xfrm>
            <a:off x="17259300" y="3150651"/>
            <a:ext cx="176115" cy="4024179"/>
            <a:chOff x="0" y="0"/>
            <a:chExt cx="234820" cy="5365572"/>
          </a:xfrm>
        </p:grpSpPr>
        <p:grpSp>
          <p:nvGrpSpPr>
            <p:cNvPr id="27" name="Group 27"/>
            <p:cNvGrpSpPr/>
            <p:nvPr/>
          </p:nvGrpSpPr>
          <p:grpSpPr>
            <a:xfrm>
              <a:off x="0" y="1282688"/>
              <a:ext cx="234820" cy="234820"/>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9" name="Group 29"/>
            <p:cNvGrpSpPr/>
            <p:nvPr/>
          </p:nvGrpSpPr>
          <p:grpSpPr>
            <a:xfrm>
              <a:off x="0" y="0"/>
              <a:ext cx="234820" cy="234820"/>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31" name="Group 31"/>
            <p:cNvGrpSpPr/>
            <p:nvPr/>
          </p:nvGrpSpPr>
          <p:grpSpPr>
            <a:xfrm>
              <a:off x="0" y="641344"/>
              <a:ext cx="234820" cy="234820"/>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33" name="Group 33"/>
            <p:cNvGrpSpPr/>
            <p:nvPr/>
          </p:nvGrpSpPr>
          <p:grpSpPr>
            <a:xfrm>
              <a:off x="0" y="1924032"/>
              <a:ext cx="234820" cy="234820"/>
              <a:chOff x="0" y="0"/>
              <a:chExt cx="6350000" cy="6350000"/>
            </a:xfrm>
          </p:grpSpPr>
          <p:sp>
            <p:nvSpPr>
              <p:cNvPr id="34" name="Freeform 3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35" name="Group 35"/>
            <p:cNvGrpSpPr/>
            <p:nvPr/>
          </p:nvGrpSpPr>
          <p:grpSpPr>
            <a:xfrm>
              <a:off x="0" y="2565376"/>
              <a:ext cx="234820" cy="234820"/>
              <a:chOff x="0" y="0"/>
              <a:chExt cx="6350000" cy="6350000"/>
            </a:xfrm>
          </p:grpSpPr>
          <p:sp>
            <p:nvSpPr>
              <p:cNvPr id="36"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solidFill>
            </p:spPr>
          </p:sp>
        </p:grpSp>
        <p:grpSp>
          <p:nvGrpSpPr>
            <p:cNvPr id="37" name="Group 37"/>
            <p:cNvGrpSpPr/>
            <p:nvPr/>
          </p:nvGrpSpPr>
          <p:grpSpPr>
            <a:xfrm>
              <a:off x="0" y="3206720"/>
              <a:ext cx="234820" cy="234820"/>
              <a:chOff x="0" y="0"/>
              <a:chExt cx="6350000" cy="6350000"/>
            </a:xfrm>
          </p:grpSpPr>
          <p:sp>
            <p:nvSpPr>
              <p:cNvPr id="38" name="Freeform 3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39" name="Group 39"/>
            <p:cNvGrpSpPr/>
            <p:nvPr/>
          </p:nvGrpSpPr>
          <p:grpSpPr>
            <a:xfrm>
              <a:off x="0" y="3848064"/>
              <a:ext cx="234820" cy="234820"/>
              <a:chOff x="0" y="0"/>
              <a:chExt cx="6350000" cy="6350000"/>
            </a:xfrm>
          </p:grpSpPr>
          <p:sp>
            <p:nvSpPr>
              <p:cNvPr id="40" name="Freeform 4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41" name="Group 41"/>
            <p:cNvGrpSpPr/>
            <p:nvPr/>
          </p:nvGrpSpPr>
          <p:grpSpPr>
            <a:xfrm>
              <a:off x="0" y="4489409"/>
              <a:ext cx="234820" cy="234820"/>
              <a:chOff x="0" y="0"/>
              <a:chExt cx="6350000" cy="6350000"/>
            </a:xfrm>
          </p:grpSpPr>
          <p:sp>
            <p:nvSpPr>
              <p:cNvPr id="42" name="Freeform 4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43" name="Group 43"/>
            <p:cNvGrpSpPr/>
            <p:nvPr/>
          </p:nvGrpSpPr>
          <p:grpSpPr>
            <a:xfrm>
              <a:off x="0" y="5130753"/>
              <a:ext cx="234820" cy="234820"/>
              <a:chOff x="0" y="0"/>
              <a:chExt cx="6350000" cy="6350000"/>
            </a:xfrm>
          </p:grpSpPr>
          <p:sp>
            <p:nvSpPr>
              <p:cNvPr id="44" name="Freeform 4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pic>
        <p:nvPicPr>
          <p:cNvPr id="45" name="Picture 45"/>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17007767" y="9005943"/>
            <a:ext cx="679181" cy="300074"/>
          </a:xfrm>
          <a:prstGeom prst="rect">
            <a:avLst/>
          </a:prstGeom>
        </p:spPr>
      </p:pic>
      <p:grpSp>
        <p:nvGrpSpPr>
          <p:cNvPr id="46" name="Group 46"/>
          <p:cNvGrpSpPr/>
          <p:nvPr/>
        </p:nvGrpSpPr>
        <p:grpSpPr>
          <a:xfrm>
            <a:off x="7322228" y="9611508"/>
            <a:ext cx="3643544" cy="586460"/>
            <a:chOff x="0" y="0"/>
            <a:chExt cx="4858059" cy="781947"/>
          </a:xfrm>
        </p:grpSpPr>
        <p:pic>
          <p:nvPicPr>
            <p:cNvPr id="47" name="Picture 4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48" name="Picture 48"/>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41289" y="1032640"/>
            <a:ext cx="7919799" cy="7590121"/>
            <a:chOff x="0" y="-9525"/>
            <a:chExt cx="10559732" cy="10120161"/>
          </a:xfrm>
        </p:grpSpPr>
        <p:grpSp>
          <p:nvGrpSpPr>
            <p:cNvPr id="3" name="Group 3"/>
            <p:cNvGrpSpPr/>
            <p:nvPr/>
          </p:nvGrpSpPr>
          <p:grpSpPr>
            <a:xfrm>
              <a:off x="0" y="3572892"/>
              <a:ext cx="10559732" cy="5702571"/>
              <a:chOff x="0" y="0"/>
              <a:chExt cx="5237988" cy="2828670"/>
            </a:xfrm>
          </p:grpSpPr>
          <p:sp>
            <p:nvSpPr>
              <p:cNvPr id="4" name="Freeform 4"/>
              <p:cNvSpPr/>
              <p:nvPr/>
            </p:nvSpPr>
            <p:spPr>
              <a:xfrm>
                <a:off x="0" y="0"/>
                <a:ext cx="5237988" cy="2828670"/>
              </a:xfrm>
              <a:custGeom>
                <a:avLst/>
                <a:gdLst/>
                <a:ahLst/>
                <a:cxnLst/>
                <a:rect l="l" t="t" r="r" b="b"/>
                <a:pathLst>
                  <a:path w="5237988" h="2828670">
                    <a:moveTo>
                      <a:pt x="5113528" y="2828670"/>
                    </a:moveTo>
                    <a:lnTo>
                      <a:pt x="124460" y="2828670"/>
                    </a:lnTo>
                    <a:cubicBezTo>
                      <a:pt x="55880" y="2828670"/>
                      <a:pt x="0" y="2772790"/>
                      <a:pt x="0" y="2704210"/>
                    </a:cubicBezTo>
                    <a:lnTo>
                      <a:pt x="0" y="124460"/>
                    </a:lnTo>
                    <a:cubicBezTo>
                      <a:pt x="0" y="55880"/>
                      <a:pt x="55880" y="0"/>
                      <a:pt x="124460" y="0"/>
                    </a:cubicBezTo>
                    <a:lnTo>
                      <a:pt x="5113528" y="0"/>
                    </a:lnTo>
                    <a:cubicBezTo>
                      <a:pt x="5182108" y="0"/>
                      <a:pt x="5237988" y="55880"/>
                      <a:pt x="5237988" y="124460"/>
                    </a:cubicBezTo>
                    <a:lnTo>
                      <a:pt x="5237988" y="2704210"/>
                    </a:lnTo>
                    <a:cubicBezTo>
                      <a:pt x="5237988" y="2772790"/>
                      <a:pt x="5182108" y="2828670"/>
                      <a:pt x="5113528" y="2828670"/>
                    </a:cubicBezTo>
                    <a:close/>
                  </a:path>
                </a:pathLst>
              </a:custGeom>
              <a:solidFill>
                <a:srgbClr val="CDE5FA">
                  <a:alpha val="69804"/>
                </a:srgbClr>
              </a:solidFill>
            </p:spPr>
          </p:sp>
        </p:grpSp>
        <p:sp>
          <p:nvSpPr>
            <p:cNvPr id="5" name="TextBox 5"/>
            <p:cNvSpPr txBox="1"/>
            <p:nvPr/>
          </p:nvSpPr>
          <p:spPr>
            <a:xfrm>
              <a:off x="0" y="-9525"/>
              <a:ext cx="10121458" cy="2701925"/>
            </a:xfrm>
            <a:prstGeom prst="rect">
              <a:avLst/>
            </a:prstGeom>
          </p:spPr>
          <p:txBody>
            <a:bodyPr lIns="0" tIns="0" rIns="0" bIns="0" rtlCol="0" anchor="t">
              <a:spAutoFit/>
            </a:bodyPr>
            <a:lstStyle/>
            <a:p>
              <a:pPr>
                <a:lnSpc>
                  <a:spcPts val="7920"/>
                </a:lnSpc>
              </a:pPr>
              <a:r>
                <a:rPr lang="en-US" sz="6600" spc="-132" dirty="0">
                  <a:solidFill>
                    <a:srgbClr val="2D2E83"/>
                  </a:solidFill>
                  <a:latin typeface="Now Bold"/>
                </a:rPr>
                <a:t>Practical worries such as:</a:t>
              </a:r>
            </a:p>
          </p:txBody>
        </p:sp>
        <p:sp>
          <p:nvSpPr>
            <p:cNvPr id="6" name="TextBox 6"/>
            <p:cNvSpPr txBox="1"/>
            <p:nvPr/>
          </p:nvSpPr>
          <p:spPr>
            <a:xfrm>
              <a:off x="679688" y="2857539"/>
              <a:ext cx="9200355" cy="7253097"/>
            </a:xfrm>
            <a:prstGeom prst="rect">
              <a:avLst/>
            </a:prstGeom>
          </p:spPr>
          <p:txBody>
            <a:bodyPr lIns="0" tIns="0" rIns="0" bIns="0" rtlCol="0" anchor="t">
              <a:spAutoFit/>
            </a:bodyPr>
            <a:lstStyle/>
            <a:p>
              <a:pPr>
                <a:lnSpc>
                  <a:spcPts val="5596"/>
                </a:lnSpc>
              </a:pPr>
              <a:r>
                <a:rPr lang="en-US" sz="3731" dirty="0">
                  <a:solidFill>
                    <a:srgbClr val="E94E1B"/>
                  </a:solidFill>
                  <a:latin typeface="Now"/>
                </a:rPr>
                <a:t> </a:t>
              </a:r>
            </a:p>
            <a:p>
              <a:pPr>
                <a:lnSpc>
                  <a:spcPts val="5596"/>
                </a:lnSpc>
              </a:pPr>
              <a:r>
                <a:rPr lang="en-US" sz="3731" b="1" dirty="0">
                  <a:solidFill>
                    <a:srgbClr val="E94E1B"/>
                  </a:solidFill>
                  <a:latin typeface="Now Bold" panose="020B0604020202020204" charset="0"/>
                </a:rPr>
                <a:t>Getting lost at school</a:t>
              </a:r>
            </a:p>
            <a:p>
              <a:pPr>
                <a:lnSpc>
                  <a:spcPts val="5596"/>
                </a:lnSpc>
              </a:pPr>
              <a:r>
                <a:rPr lang="en-US" sz="3731" dirty="0">
                  <a:solidFill>
                    <a:srgbClr val="E94E1B"/>
                  </a:solidFill>
                  <a:latin typeface="Now Bold"/>
                </a:rPr>
                <a:t>Homework</a:t>
              </a:r>
            </a:p>
            <a:p>
              <a:pPr>
                <a:lnSpc>
                  <a:spcPts val="5596"/>
                </a:lnSpc>
              </a:pPr>
              <a:r>
                <a:rPr lang="en-US" sz="3731" dirty="0">
                  <a:solidFill>
                    <a:srgbClr val="E94E1B"/>
                  </a:solidFill>
                  <a:latin typeface="Now Bold"/>
                </a:rPr>
                <a:t>Understanding timetables</a:t>
              </a:r>
            </a:p>
            <a:p>
              <a:pPr>
                <a:lnSpc>
                  <a:spcPts val="5596"/>
                </a:lnSpc>
              </a:pPr>
              <a:r>
                <a:rPr lang="en-US" sz="3731" dirty="0">
                  <a:solidFill>
                    <a:srgbClr val="E94E1B"/>
                  </a:solidFill>
                  <a:latin typeface="Now Bold"/>
                </a:rPr>
                <a:t>Carrying equipment around</a:t>
              </a:r>
            </a:p>
            <a:p>
              <a:pPr>
                <a:lnSpc>
                  <a:spcPts val="5596"/>
                </a:lnSpc>
              </a:pPr>
              <a:r>
                <a:rPr lang="en-US" sz="3731" dirty="0">
                  <a:solidFill>
                    <a:srgbClr val="E94E1B"/>
                  </a:solidFill>
                  <a:latin typeface="Now Bold"/>
                </a:rPr>
                <a:t>Using public transport</a:t>
              </a:r>
            </a:p>
            <a:p>
              <a:pPr>
                <a:lnSpc>
                  <a:spcPts val="4396"/>
                </a:lnSpc>
              </a:pPr>
              <a:endParaRPr lang="en-US" sz="3731" dirty="0">
                <a:solidFill>
                  <a:srgbClr val="E94E1B"/>
                </a:solidFill>
                <a:latin typeface="Now Bold"/>
              </a:endParaRPr>
            </a:p>
            <a:p>
              <a:pPr>
                <a:lnSpc>
                  <a:spcPts val="4396"/>
                </a:lnSpc>
              </a:pPr>
              <a:endParaRPr lang="en-US" sz="3731" dirty="0">
                <a:solidFill>
                  <a:srgbClr val="E94E1B"/>
                </a:solidFill>
                <a:latin typeface="Now Bold"/>
              </a:endParaRPr>
            </a:p>
          </p:txBody>
        </p:sp>
      </p:grpSp>
      <p:pic>
        <p:nvPicPr>
          <p:cNvPr id="7"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98884" y="2281383"/>
            <a:ext cx="7488954" cy="7526587"/>
          </a:xfrm>
          <a:prstGeom prst="rect">
            <a:avLst/>
          </a:prstGeom>
        </p:spPr>
      </p:pic>
      <p:grpSp>
        <p:nvGrpSpPr>
          <p:cNvPr id="8" name="Group 8"/>
          <p:cNvGrpSpPr/>
          <p:nvPr/>
        </p:nvGrpSpPr>
        <p:grpSpPr>
          <a:xfrm>
            <a:off x="1038515" y="1028700"/>
            <a:ext cx="358140" cy="358140"/>
            <a:chOff x="0" y="0"/>
            <a:chExt cx="477520" cy="477520"/>
          </a:xfrm>
        </p:grpSpPr>
        <p:grpSp>
          <p:nvGrpSpPr>
            <p:cNvPr id="9" name="Group 9"/>
            <p:cNvGrpSpPr/>
            <p:nvPr/>
          </p:nvGrpSpPr>
          <p:grpSpPr>
            <a:xfrm>
              <a:off x="0" y="0"/>
              <a:ext cx="477520" cy="77593"/>
              <a:chOff x="0" y="0"/>
              <a:chExt cx="1913890" cy="310990"/>
            </a:xfrm>
          </p:grpSpPr>
          <p:sp>
            <p:nvSpPr>
              <p:cNvPr id="10" name="Freeform 1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11" name="Group 11"/>
            <p:cNvGrpSpPr/>
            <p:nvPr/>
          </p:nvGrpSpPr>
          <p:grpSpPr>
            <a:xfrm>
              <a:off x="0" y="199964"/>
              <a:ext cx="477520" cy="77593"/>
              <a:chOff x="0" y="0"/>
              <a:chExt cx="1913890" cy="310990"/>
            </a:xfrm>
          </p:grpSpPr>
          <p:sp>
            <p:nvSpPr>
              <p:cNvPr id="12" name="Freeform 12"/>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13" name="Group 13"/>
            <p:cNvGrpSpPr/>
            <p:nvPr/>
          </p:nvGrpSpPr>
          <p:grpSpPr>
            <a:xfrm>
              <a:off x="0" y="399927"/>
              <a:ext cx="477520" cy="77593"/>
              <a:chOff x="0" y="0"/>
              <a:chExt cx="1913890" cy="310990"/>
            </a:xfrm>
          </p:grpSpPr>
          <p:sp>
            <p:nvSpPr>
              <p:cNvPr id="14" name="Freeform 14"/>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grpSp>
        <p:nvGrpSpPr>
          <p:cNvPr id="15" name="Group 15"/>
          <p:cNvGrpSpPr/>
          <p:nvPr/>
        </p:nvGrpSpPr>
        <p:grpSpPr>
          <a:xfrm>
            <a:off x="17259300" y="3364676"/>
            <a:ext cx="176115" cy="4024179"/>
            <a:chOff x="0" y="0"/>
            <a:chExt cx="234820" cy="5365572"/>
          </a:xfrm>
        </p:grpSpPr>
        <p:grpSp>
          <p:nvGrpSpPr>
            <p:cNvPr id="16" name="Group 16"/>
            <p:cNvGrpSpPr/>
            <p:nvPr/>
          </p:nvGrpSpPr>
          <p:grpSpPr>
            <a:xfrm>
              <a:off x="0" y="0"/>
              <a:ext cx="234820" cy="23482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18" name="Group 18"/>
            <p:cNvGrpSpPr/>
            <p:nvPr/>
          </p:nvGrpSpPr>
          <p:grpSpPr>
            <a:xfrm>
              <a:off x="0" y="641344"/>
              <a:ext cx="234820" cy="234820"/>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solidFill>
            </p:spPr>
          </p:sp>
        </p:grpSp>
        <p:grpSp>
          <p:nvGrpSpPr>
            <p:cNvPr id="20" name="Group 20"/>
            <p:cNvGrpSpPr/>
            <p:nvPr/>
          </p:nvGrpSpPr>
          <p:grpSpPr>
            <a:xfrm>
              <a:off x="0" y="1282688"/>
              <a:ext cx="234820" cy="23482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2" name="Group 22"/>
            <p:cNvGrpSpPr/>
            <p:nvPr/>
          </p:nvGrpSpPr>
          <p:grpSpPr>
            <a:xfrm>
              <a:off x="0" y="1924032"/>
              <a:ext cx="234820" cy="23482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4" name="Group 24"/>
            <p:cNvGrpSpPr/>
            <p:nvPr/>
          </p:nvGrpSpPr>
          <p:grpSpPr>
            <a:xfrm>
              <a:off x="0" y="2565376"/>
              <a:ext cx="234820" cy="234820"/>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6" name="Group 26"/>
            <p:cNvGrpSpPr/>
            <p:nvPr/>
          </p:nvGrpSpPr>
          <p:grpSpPr>
            <a:xfrm>
              <a:off x="0" y="3206720"/>
              <a:ext cx="234820" cy="23482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8" name="Group 28"/>
            <p:cNvGrpSpPr/>
            <p:nvPr/>
          </p:nvGrpSpPr>
          <p:grpSpPr>
            <a:xfrm>
              <a:off x="0" y="3848064"/>
              <a:ext cx="234820" cy="234820"/>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30" name="Group 30"/>
            <p:cNvGrpSpPr/>
            <p:nvPr/>
          </p:nvGrpSpPr>
          <p:grpSpPr>
            <a:xfrm>
              <a:off x="0" y="4489409"/>
              <a:ext cx="234820" cy="234820"/>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32" name="Group 32"/>
            <p:cNvGrpSpPr/>
            <p:nvPr/>
          </p:nvGrpSpPr>
          <p:grpSpPr>
            <a:xfrm>
              <a:off x="0" y="5130753"/>
              <a:ext cx="234820" cy="234820"/>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pic>
        <p:nvPicPr>
          <p:cNvPr id="34" name="Picture 34"/>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17007767" y="9017092"/>
            <a:ext cx="679181" cy="300074"/>
          </a:xfrm>
          <a:prstGeom prst="rect">
            <a:avLst/>
          </a:prstGeom>
        </p:spPr>
      </p:pic>
      <p:grpSp>
        <p:nvGrpSpPr>
          <p:cNvPr id="35" name="Group 35"/>
          <p:cNvGrpSpPr/>
          <p:nvPr/>
        </p:nvGrpSpPr>
        <p:grpSpPr>
          <a:xfrm>
            <a:off x="7322228" y="9611508"/>
            <a:ext cx="3643544" cy="586460"/>
            <a:chOff x="0" y="0"/>
            <a:chExt cx="4858059" cy="781947"/>
          </a:xfrm>
        </p:grpSpPr>
        <p:pic>
          <p:nvPicPr>
            <p:cNvPr id="36" name="Picture 3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7" name="Picture 3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1991" y="766337"/>
            <a:ext cx="8066225" cy="9215252"/>
            <a:chOff x="0" y="462152"/>
            <a:chExt cx="10754966" cy="12287002"/>
          </a:xfrm>
        </p:grpSpPr>
        <p:grpSp>
          <p:nvGrpSpPr>
            <p:cNvPr id="3" name="Group 3"/>
            <p:cNvGrpSpPr/>
            <p:nvPr/>
          </p:nvGrpSpPr>
          <p:grpSpPr>
            <a:xfrm>
              <a:off x="0" y="6242737"/>
              <a:ext cx="10559732" cy="5702571"/>
              <a:chOff x="0" y="0"/>
              <a:chExt cx="5237988" cy="2828670"/>
            </a:xfrm>
          </p:grpSpPr>
          <p:sp>
            <p:nvSpPr>
              <p:cNvPr id="4" name="Freeform 4"/>
              <p:cNvSpPr/>
              <p:nvPr/>
            </p:nvSpPr>
            <p:spPr>
              <a:xfrm>
                <a:off x="0" y="0"/>
                <a:ext cx="5237988" cy="2828670"/>
              </a:xfrm>
              <a:custGeom>
                <a:avLst/>
                <a:gdLst/>
                <a:ahLst/>
                <a:cxnLst/>
                <a:rect l="l" t="t" r="r" b="b"/>
                <a:pathLst>
                  <a:path w="5237988" h="2828670">
                    <a:moveTo>
                      <a:pt x="5113528" y="2828670"/>
                    </a:moveTo>
                    <a:lnTo>
                      <a:pt x="124460" y="2828670"/>
                    </a:lnTo>
                    <a:cubicBezTo>
                      <a:pt x="55880" y="2828670"/>
                      <a:pt x="0" y="2772790"/>
                      <a:pt x="0" y="2704210"/>
                    </a:cubicBezTo>
                    <a:lnTo>
                      <a:pt x="0" y="124460"/>
                    </a:lnTo>
                    <a:cubicBezTo>
                      <a:pt x="0" y="55880"/>
                      <a:pt x="55880" y="0"/>
                      <a:pt x="124460" y="0"/>
                    </a:cubicBezTo>
                    <a:lnTo>
                      <a:pt x="5113528" y="0"/>
                    </a:lnTo>
                    <a:cubicBezTo>
                      <a:pt x="5182108" y="0"/>
                      <a:pt x="5237988" y="55880"/>
                      <a:pt x="5237988" y="124460"/>
                    </a:cubicBezTo>
                    <a:lnTo>
                      <a:pt x="5237988" y="2704210"/>
                    </a:lnTo>
                    <a:cubicBezTo>
                      <a:pt x="5237988" y="2772790"/>
                      <a:pt x="5182108" y="2828670"/>
                      <a:pt x="5113528" y="2828670"/>
                    </a:cubicBezTo>
                    <a:close/>
                  </a:path>
                </a:pathLst>
              </a:custGeom>
              <a:solidFill>
                <a:srgbClr val="CDE5FA">
                  <a:alpha val="69804"/>
                </a:srgbClr>
              </a:solidFill>
            </p:spPr>
          </p:sp>
        </p:grpSp>
        <p:sp>
          <p:nvSpPr>
            <p:cNvPr id="5" name="TextBox 5"/>
            <p:cNvSpPr txBox="1"/>
            <p:nvPr/>
          </p:nvSpPr>
          <p:spPr>
            <a:xfrm>
              <a:off x="633507" y="462152"/>
              <a:ext cx="10121459" cy="5362246"/>
            </a:xfrm>
            <a:prstGeom prst="rect">
              <a:avLst/>
            </a:prstGeom>
          </p:spPr>
          <p:txBody>
            <a:bodyPr lIns="0" tIns="0" rIns="0" bIns="0" rtlCol="0" anchor="t">
              <a:spAutoFit/>
            </a:bodyPr>
            <a:lstStyle/>
            <a:p>
              <a:pPr>
                <a:lnSpc>
                  <a:spcPts val="10552"/>
                </a:lnSpc>
              </a:pPr>
              <a:r>
                <a:rPr lang="en-US" sz="8793" spc="-175" dirty="0">
                  <a:solidFill>
                    <a:srgbClr val="2D2E83"/>
                  </a:solidFill>
                  <a:latin typeface="Now Bold"/>
                </a:rPr>
                <a:t>Emotional worries such as:</a:t>
              </a:r>
            </a:p>
          </p:txBody>
        </p:sp>
        <p:sp>
          <p:nvSpPr>
            <p:cNvPr id="6" name="TextBox 6"/>
            <p:cNvSpPr txBox="1"/>
            <p:nvPr/>
          </p:nvSpPr>
          <p:spPr>
            <a:xfrm>
              <a:off x="679688" y="5496057"/>
              <a:ext cx="9200355" cy="7253097"/>
            </a:xfrm>
            <a:prstGeom prst="rect">
              <a:avLst/>
            </a:prstGeom>
          </p:spPr>
          <p:txBody>
            <a:bodyPr lIns="0" tIns="0" rIns="0" bIns="0" rtlCol="0" anchor="t">
              <a:spAutoFit/>
            </a:bodyPr>
            <a:lstStyle/>
            <a:p>
              <a:pPr>
                <a:lnSpc>
                  <a:spcPts val="5596"/>
                </a:lnSpc>
              </a:pPr>
              <a:r>
                <a:rPr lang="en-US" sz="3731" dirty="0">
                  <a:solidFill>
                    <a:srgbClr val="E94E1B"/>
                  </a:solidFill>
                  <a:latin typeface="Now"/>
                </a:rPr>
                <a:t> </a:t>
              </a:r>
            </a:p>
            <a:p>
              <a:pPr>
                <a:lnSpc>
                  <a:spcPts val="5596"/>
                </a:lnSpc>
              </a:pPr>
              <a:r>
                <a:rPr lang="en-US" sz="3731" dirty="0">
                  <a:solidFill>
                    <a:srgbClr val="E94E1B"/>
                  </a:solidFill>
                  <a:latin typeface="Now Bold" panose="020B0604020202020204" charset="0"/>
                </a:rPr>
                <a:t>Making new friends</a:t>
              </a:r>
            </a:p>
            <a:p>
              <a:pPr>
                <a:lnSpc>
                  <a:spcPts val="5596"/>
                </a:lnSpc>
              </a:pPr>
              <a:r>
                <a:rPr lang="en-US" sz="3731" dirty="0">
                  <a:solidFill>
                    <a:srgbClr val="E94E1B"/>
                  </a:solidFill>
                  <a:latin typeface="Now Bold"/>
                </a:rPr>
                <a:t>Leaving old friends</a:t>
              </a:r>
            </a:p>
            <a:p>
              <a:pPr>
                <a:lnSpc>
                  <a:spcPts val="5596"/>
                </a:lnSpc>
              </a:pPr>
              <a:r>
                <a:rPr lang="en-US" sz="3731" dirty="0">
                  <a:solidFill>
                    <a:srgbClr val="E94E1B"/>
                  </a:solidFill>
                  <a:latin typeface="Now Bold"/>
                </a:rPr>
                <a:t>Being picked on/bullied</a:t>
              </a:r>
            </a:p>
            <a:p>
              <a:pPr>
                <a:lnSpc>
                  <a:spcPts val="5596"/>
                </a:lnSpc>
              </a:pPr>
              <a:r>
                <a:rPr lang="en-US" sz="3731" dirty="0">
                  <a:solidFill>
                    <a:srgbClr val="E94E1B"/>
                  </a:solidFill>
                  <a:latin typeface="Now Bold"/>
                </a:rPr>
                <a:t>Feeling scared, anxious, nervous about change</a:t>
              </a:r>
            </a:p>
            <a:p>
              <a:pPr>
                <a:lnSpc>
                  <a:spcPts val="4396"/>
                </a:lnSpc>
              </a:pPr>
              <a:endParaRPr lang="en-US" sz="3731" dirty="0">
                <a:solidFill>
                  <a:srgbClr val="E94E1B"/>
                </a:solidFill>
                <a:latin typeface="Now Bold"/>
              </a:endParaRPr>
            </a:p>
            <a:p>
              <a:pPr>
                <a:lnSpc>
                  <a:spcPts val="4396"/>
                </a:lnSpc>
              </a:pPr>
              <a:endParaRPr lang="en-US" sz="3731" dirty="0">
                <a:solidFill>
                  <a:srgbClr val="E94E1B"/>
                </a:solidFill>
                <a:latin typeface="Now Bold"/>
              </a:endParaRPr>
            </a:p>
          </p:txBody>
        </p:sp>
      </p:grpSp>
      <p:grpSp>
        <p:nvGrpSpPr>
          <p:cNvPr id="7" name="Group 7"/>
          <p:cNvGrpSpPr/>
          <p:nvPr/>
        </p:nvGrpSpPr>
        <p:grpSpPr>
          <a:xfrm>
            <a:off x="455352" y="437295"/>
            <a:ext cx="358140" cy="358140"/>
            <a:chOff x="0" y="0"/>
            <a:chExt cx="477520" cy="477520"/>
          </a:xfrm>
        </p:grpSpPr>
        <p:grpSp>
          <p:nvGrpSpPr>
            <p:cNvPr id="8" name="Group 8"/>
            <p:cNvGrpSpPr/>
            <p:nvPr/>
          </p:nvGrpSpPr>
          <p:grpSpPr>
            <a:xfrm>
              <a:off x="0" y="0"/>
              <a:ext cx="477520" cy="77593"/>
              <a:chOff x="0" y="0"/>
              <a:chExt cx="1913890" cy="310990"/>
            </a:xfrm>
          </p:grpSpPr>
          <p:sp>
            <p:nvSpPr>
              <p:cNvPr id="9" name="Freeform 9"/>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nvGrpSpPr>
            <p:cNvPr id="10" name="Group 10"/>
            <p:cNvGrpSpPr/>
            <p:nvPr/>
          </p:nvGrpSpPr>
          <p:grpSpPr>
            <a:xfrm>
              <a:off x="0" y="199964"/>
              <a:ext cx="477520" cy="77593"/>
              <a:chOff x="0" y="0"/>
              <a:chExt cx="1913890" cy="310990"/>
            </a:xfrm>
          </p:grpSpPr>
          <p:sp>
            <p:nvSpPr>
              <p:cNvPr id="11" name="Freeform 11"/>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12" name="Group 12"/>
            <p:cNvGrpSpPr/>
            <p:nvPr/>
          </p:nvGrpSpPr>
          <p:grpSpPr>
            <a:xfrm>
              <a:off x="0" y="399927"/>
              <a:ext cx="477520" cy="77593"/>
              <a:chOff x="0" y="0"/>
              <a:chExt cx="1913890" cy="310990"/>
            </a:xfrm>
          </p:grpSpPr>
          <p:sp>
            <p:nvSpPr>
              <p:cNvPr id="13" name="Freeform 13"/>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grpSp>
        <p:nvGrpSpPr>
          <p:cNvPr id="14" name="Group 14"/>
          <p:cNvGrpSpPr/>
          <p:nvPr/>
        </p:nvGrpSpPr>
        <p:grpSpPr>
          <a:xfrm>
            <a:off x="17259300" y="3364676"/>
            <a:ext cx="176115" cy="4024179"/>
            <a:chOff x="0" y="0"/>
            <a:chExt cx="234820" cy="5365572"/>
          </a:xfrm>
        </p:grpSpPr>
        <p:grpSp>
          <p:nvGrpSpPr>
            <p:cNvPr id="15" name="Group 15"/>
            <p:cNvGrpSpPr/>
            <p:nvPr/>
          </p:nvGrpSpPr>
          <p:grpSpPr>
            <a:xfrm>
              <a:off x="0" y="0"/>
              <a:ext cx="234820" cy="23482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17" name="Group 17"/>
            <p:cNvGrpSpPr/>
            <p:nvPr/>
          </p:nvGrpSpPr>
          <p:grpSpPr>
            <a:xfrm>
              <a:off x="0" y="641344"/>
              <a:ext cx="234820" cy="23482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solidFill>
            </p:spPr>
          </p:sp>
        </p:grpSp>
        <p:grpSp>
          <p:nvGrpSpPr>
            <p:cNvPr id="19" name="Group 19"/>
            <p:cNvGrpSpPr/>
            <p:nvPr/>
          </p:nvGrpSpPr>
          <p:grpSpPr>
            <a:xfrm>
              <a:off x="0" y="1282688"/>
              <a:ext cx="234820" cy="234820"/>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1" name="Group 21"/>
            <p:cNvGrpSpPr/>
            <p:nvPr/>
          </p:nvGrpSpPr>
          <p:grpSpPr>
            <a:xfrm>
              <a:off x="0" y="1924032"/>
              <a:ext cx="234820" cy="23482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3" name="Group 23"/>
            <p:cNvGrpSpPr/>
            <p:nvPr/>
          </p:nvGrpSpPr>
          <p:grpSpPr>
            <a:xfrm>
              <a:off x="0" y="2565376"/>
              <a:ext cx="234820" cy="23482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5" name="Group 25"/>
            <p:cNvGrpSpPr/>
            <p:nvPr/>
          </p:nvGrpSpPr>
          <p:grpSpPr>
            <a:xfrm>
              <a:off x="0" y="3206720"/>
              <a:ext cx="234820" cy="234820"/>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7" name="Group 27"/>
            <p:cNvGrpSpPr/>
            <p:nvPr/>
          </p:nvGrpSpPr>
          <p:grpSpPr>
            <a:xfrm>
              <a:off x="0" y="3848064"/>
              <a:ext cx="234820" cy="234820"/>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9" name="Group 29"/>
            <p:cNvGrpSpPr/>
            <p:nvPr/>
          </p:nvGrpSpPr>
          <p:grpSpPr>
            <a:xfrm>
              <a:off x="0" y="4489409"/>
              <a:ext cx="234820" cy="234820"/>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31" name="Group 31"/>
            <p:cNvGrpSpPr/>
            <p:nvPr/>
          </p:nvGrpSpPr>
          <p:grpSpPr>
            <a:xfrm>
              <a:off x="0" y="5130753"/>
              <a:ext cx="234820" cy="234820"/>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pic>
        <p:nvPicPr>
          <p:cNvPr id="33" name="Picture 33"/>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5400000">
            <a:off x="17007767" y="9017092"/>
            <a:ext cx="679181" cy="300074"/>
          </a:xfrm>
          <a:prstGeom prst="rect">
            <a:avLst/>
          </a:prstGeom>
        </p:spPr>
      </p:pic>
      <p:pic>
        <p:nvPicPr>
          <p:cNvPr id="34" name="Picture 3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651790" y="1543442"/>
            <a:ext cx="8294045" cy="7817137"/>
          </a:xfrm>
          <a:prstGeom prst="rect">
            <a:avLst/>
          </a:prstGeom>
        </p:spPr>
      </p:pic>
      <p:grpSp>
        <p:nvGrpSpPr>
          <p:cNvPr id="35" name="Group 35"/>
          <p:cNvGrpSpPr/>
          <p:nvPr/>
        </p:nvGrpSpPr>
        <p:grpSpPr>
          <a:xfrm>
            <a:off x="7322228" y="9611508"/>
            <a:ext cx="3643544" cy="586460"/>
            <a:chOff x="0" y="0"/>
            <a:chExt cx="4858059" cy="781947"/>
          </a:xfrm>
        </p:grpSpPr>
        <p:pic>
          <p:nvPicPr>
            <p:cNvPr id="36" name="Picture 3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7" name="Picture 3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434596" y="1323269"/>
            <a:ext cx="7919799" cy="8160402"/>
            <a:chOff x="0" y="0"/>
            <a:chExt cx="10559732" cy="10880536"/>
          </a:xfrm>
        </p:grpSpPr>
        <p:grpSp>
          <p:nvGrpSpPr>
            <p:cNvPr id="3" name="Group 3"/>
            <p:cNvGrpSpPr/>
            <p:nvPr/>
          </p:nvGrpSpPr>
          <p:grpSpPr>
            <a:xfrm>
              <a:off x="0" y="4455322"/>
              <a:ext cx="10559732" cy="5702571"/>
              <a:chOff x="0" y="0"/>
              <a:chExt cx="5237988" cy="2828670"/>
            </a:xfrm>
          </p:grpSpPr>
          <p:sp>
            <p:nvSpPr>
              <p:cNvPr id="4" name="Freeform 4"/>
              <p:cNvSpPr/>
              <p:nvPr/>
            </p:nvSpPr>
            <p:spPr>
              <a:xfrm>
                <a:off x="0" y="0"/>
                <a:ext cx="5237988" cy="2828670"/>
              </a:xfrm>
              <a:custGeom>
                <a:avLst/>
                <a:gdLst/>
                <a:ahLst/>
                <a:cxnLst/>
                <a:rect l="l" t="t" r="r" b="b"/>
                <a:pathLst>
                  <a:path w="5237988" h="2828670">
                    <a:moveTo>
                      <a:pt x="5113528" y="2828670"/>
                    </a:moveTo>
                    <a:lnTo>
                      <a:pt x="124460" y="2828670"/>
                    </a:lnTo>
                    <a:cubicBezTo>
                      <a:pt x="55880" y="2828670"/>
                      <a:pt x="0" y="2772790"/>
                      <a:pt x="0" y="2704210"/>
                    </a:cubicBezTo>
                    <a:lnTo>
                      <a:pt x="0" y="124460"/>
                    </a:lnTo>
                    <a:cubicBezTo>
                      <a:pt x="0" y="55880"/>
                      <a:pt x="55880" y="0"/>
                      <a:pt x="124460" y="0"/>
                    </a:cubicBezTo>
                    <a:lnTo>
                      <a:pt x="5113528" y="0"/>
                    </a:lnTo>
                    <a:cubicBezTo>
                      <a:pt x="5182108" y="0"/>
                      <a:pt x="5237988" y="55880"/>
                      <a:pt x="5237988" y="124460"/>
                    </a:cubicBezTo>
                    <a:lnTo>
                      <a:pt x="5237988" y="2704210"/>
                    </a:lnTo>
                    <a:cubicBezTo>
                      <a:pt x="5237988" y="2772790"/>
                      <a:pt x="5182108" y="2828670"/>
                      <a:pt x="5113528" y="2828670"/>
                    </a:cubicBezTo>
                    <a:close/>
                  </a:path>
                </a:pathLst>
              </a:custGeom>
              <a:solidFill>
                <a:srgbClr val="CDE5FA">
                  <a:alpha val="69804"/>
                </a:srgbClr>
              </a:solidFill>
            </p:spPr>
          </p:sp>
        </p:grpSp>
        <p:sp>
          <p:nvSpPr>
            <p:cNvPr id="5" name="TextBox 5"/>
            <p:cNvSpPr txBox="1"/>
            <p:nvPr/>
          </p:nvSpPr>
          <p:spPr>
            <a:xfrm>
              <a:off x="0" y="0"/>
              <a:ext cx="10121458" cy="3574831"/>
            </a:xfrm>
            <a:prstGeom prst="rect">
              <a:avLst/>
            </a:prstGeom>
          </p:spPr>
          <p:txBody>
            <a:bodyPr lIns="0" tIns="0" rIns="0" bIns="0" rtlCol="0" anchor="t">
              <a:spAutoFit/>
            </a:bodyPr>
            <a:lstStyle/>
            <a:p>
              <a:pPr>
                <a:lnSpc>
                  <a:spcPts val="10552"/>
                </a:lnSpc>
              </a:pPr>
              <a:r>
                <a:rPr lang="en-US" sz="8793" spc="-175" dirty="0">
                  <a:solidFill>
                    <a:srgbClr val="2D2E83"/>
                  </a:solidFill>
                  <a:latin typeface="Now Bold"/>
                </a:rPr>
                <a:t>Urban myths such as:</a:t>
              </a:r>
            </a:p>
          </p:txBody>
        </p:sp>
        <p:sp>
          <p:nvSpPr>
            <p:cNvPr id="6" name="TextBox 6"/>
            <p:cNvSpPr txBox="1"/>
            <p:nvPr/>
          </p:nvSpPr>
          <p:spPr>
            <a:xfrm>
              <a:off x="679688" y="3803469"/>
              <a:ext cx="9200355" cy="7077067"/>
            </a:xfrm>
            <a:prstGeom prst="rect">
              <a:avLst/>
            </a:prstGeom>
          </p:spPr>
          <p:txBody>
            <a:bodyPr lIns="0" tIns="0" rIns="0" bIns="0" rtlCol="0" anchor="t">
              <a:spAutoFit/>
            </a:bodyPr>
            <a:lstStyle/>
            <a:p>
              <a:pPr>
                <a:lnSpc>
                  <a:spcPts val="5596"/>
                </a:lnSpc>
              </a:pPr>
              <a:r>
                <a:rPr lang="en-US" sz="3731" dirty="0">
                  <a:solidFill>
                    <a:srgbClr val="E94E1B"/>
                  </a:solidFill>
                  <a:latin typeface="Now"/>
                </a:rPr>
                <a:t> </a:t>
              </a:r>
            </a:p>
            <a:p>
              <a:pPr>
                <a:lnSpc>
                  <a:spcPts val="5446"/>
                </a:lnSpc>
              </a:pPr>
              <a:r>
                <a:rPr lang="en-US" sz="3631" dirty="0">
                  <a:solidFill>
                    <a:srgbClr val="E94E1B"/>
                  </a:solidFill>
                  <a:latin typeface="Now Bold" panose="020B0604020202020204" charset="0"/>
                </a:rPr>
                <a:t>Excluded for being late once</a:t>
              </a:r>
            </a:p>
            <a:p>
              <a:pPr>
                <a:lnSpc>
                  <a:spcPts val="5446"/>
                </a:lnSpc>
              </a:pPr>
              <a:r>
                <a:rPr lang="en-US" sz="3631" dirty="0">
                  <a:solidFill>
                    <a:srgbClr val="E94E1B"/>
                  </a:solidFill>
                  <a:latin typeface="Now Bold"/>
                </a:rPr>
                <a:t>Very strict teachers</a:t>
              </a:r>
            </a:p>
            <a:p>
              <a:pPr>
                <a:lnSpc>
                  <a:spcPts val="5446"/>
                </a:lnSpc>
              </a:pPr>
              <a:r>
                <a:rPr lang="en-US" sz="3631" dirty="0">
                  <a:solidFill>
                    <a:srgbClr val="E94E1B"/>
                  </a:solidFill>
                  <a:latin typeface="Now Bold"/>
                </a:rPr>
                <a:t>Lunch money stolen</a:t>
              </a:r>
            </a:p>
            <a:p>
              <a:pPr>
                <a:lnSpc>
                  <a:spcPts val="5446"/>
                </a:lnSpc>
              </a:pPr>
              <a:r>
                <a:rPr lang="en-US" sz="3631" dirty="0">
                  <a:solidFill>
                    <a:srgbClr val="E94E1B"/>
                  </a:solidFill>
                  <a:latin typeface="Now Bold"/>
                </a:rPr>
                <a:t>Head flushed in toilet</a:t>
              </a:r>
            </a:p>
            <a:p>
              <a:pPr>
                <a:lnSpc>
                  <a:spcPts val="5446"/>
                </a:lnSpc>
              </a:pPr>
              <a:r>
                <a:rPr lang="en-US" sz="3631" dirty="0">
                  <a:solidFill>
                    <a:srgbClr val="E94E1B"/>
                  </a:solidFill>
                  <a:latin typeface="Now Bold"/>
                </a:rPr>
                <a:t>Beaten up</a:t>
              </a:r>
            </a:p>
            <a:p>
              <a:pPr>
                <a:lnSpc>
                  <a:spcPts val="4396"/>
                </a:lnSpc>
              </a:pPr>
              <a:endParaRPr lang="en-US" sz="3631" dirty="0">
                <a:solidFill>
                  <a:srgbClr val="E94E1B"/>
                </a:solidFill>
                <a:latin typeface="Now Bold"/>
              </a:endParaRPr>
            </a:p>
            <a:p>
              <a:pPr>
                <a:lnSpc>
                  <a:spcPts val="4396"/>
                </a:lnSpc>
              </a:pPr>
              <a:endParaRPr lang="en-US" sz="3631" dirty="0">
                <a:solidFill>
                  <a:srgbClr val="E94E1B"/>
                </a:solidFill>
                <a:latin typeface="Now Bold"/>
              </a:endParaRPr>
            </a:p>
          </p:txBody>
        </p:sp>
      </p:grpSp>
      <p:grpSp>
        <p:nvGrpSpPr>
          <p:cNvPr id="7" name="Group 7"/>
          <p:cNvGrpSpPr/>
          <p:nvPr/>
        </p:nvGrpSpPr>
        <p:grpSpPr>
          <a:xfrm>
            <a:off x="670560" y="388290"/>
            <a:ext cx="358140" cy="358140"/>
            <a:chOff x="0" y="0"/>
            <a:chExt cx="477520" cy="477520"/>
          </a:xfrm>
        </p:grpSpPr>
        <p:grpSp>
          <p:nvGrpSpPr>
            <p:cNvPr id="8" name="Group 8"/>
            <p:cNvGrpSpPr/>
            <p:nvPr/>
          </p:nvGrpSpPr>
          <p:grpSpPr>
            <a:xfrm>
              <a:off x="0" y="0"/>
              <a:ext cx="477520" cy="77593"/>
              <a:chOff x="0" y="0"/>
              <a:chExt cx="1913890" cy="310990"/>
            </a:xfrm>
          </p:grpSpPr>
          <p:sp>
            <p:nvSpPr>
              <p:cNvPr id="9" name="Freeform 9"/>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10" name="Group 10"/>
            <p:cNvGrpSpPr/>
            <p:nvPr/>
          </p:nvGrpSpPr>
          <p:grpSpPr>
            <a:xfrm>
              <a:off x="0" y="199964"/>
              <a:ext cx="477520" cy="77593"/>
              <a:chOff x="0" y="0"/>
              <a:chExt cx="1913890" cy="310990"/>
            </a:xfrm>
          </p:grpSpPr>
          <p:sp>
            <p:nvSpPr>
              <p:cNvPr id="11" name="Freeform 11"/>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12" name="Group 12"/>
            <p:cNvGrpSpPr/>
            <p:nvPr/>
          </p:nvGrpSpPr>
          <p:grpSpPr>
            <a:xfrm>
              <a:off x="0" y="399927"/>
              <a:ext cx="477520" cy="77593"/>
              <a:chOff x="0" y="0"/>
              <a:chExt cx="1913890" cy="310990"/>
            </a:xfrm>
          </p:grpSpPr>
          <p:sp>
            <p:nvSpPr>
              <p:cNvPr id="13" name="Freeform 13"/>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grpSp>
        <p:nvGrpSpPr>
          <p:cNvPr id="14" name="Group 14"/>
          <p:cNvGrpSpPr/>
          <p:nvPr/>
        </p:nvGrpSpPr>
        <p:grpSpPr>
          <a:xfrm>
            <a:off x="17259300" y="3364676"/>
            <a:ext cx="176115" cy="4024179"/>
            <a:chOff x="0" y="0"/>
            <a:chExt cx="234820" cy="5365572"/>
          </a:xfrm>
        </p:grpSpPr>
        <p:grpSp>
          <p:nvGrpSpPr>
            <p:cNvPr id="15" name="Group 15"/>
            <p:cNvGrpSpPr/>
            <p:nvPr/>
          </p:nvGrpSpPr>
          <p:grpSpPr>
            <a:xfrm>
              <a:off x="0" y="0"/>
              <a:ext cx="234820" cy="23482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17" name="Group 17"/>
            <p:cNvGrpSpPr/>
            <p:nvPr/>
          </p:nvGrpSpPr>
          <p:grpSpPr>
            <a:xfrm>
              <a:off x="0" y="641344"/>
              <a:ext cx="234820" cy="23482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solidFill>
            </p:spPr>
          </p:sp>
        </p:grpSp>
        <p:grpSp>
          <p:nvGrpSpPr>
            <p:cNvPr id="19" name="Group 19"/>
            <p:cNvGrpSpPr/>
            <p:nvPr/>
          </p:nvGrpSpPr>
          <p:grpSpPr>
            <a:xfrm>
              <a:off x="0" y="1282688"/>
              <a:ext cx="234820" cy="234820"/>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1" name="Group 21"/>
            <p:cNvGrpSpPr/>
            <p:nvPr/>
          </p:nvGrpSpPr>
          <p:grpSpPr>
            <a:xfrm>
              <a:off x="0" y="1924032"/>
              <a:ext cx="234820" cy="23482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3" name="Group 23"/>
            <p:cNvGrpSpPr/>
            <p:nvPr/>
          </p:nvGrpSpPr>
          <p:grpSpPr>
            <a:xfrm>
              <a:off x="0" y="2565376"/>
              <a:ext cx="234820" cy="23482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5" name="Group 25"/>
            <p:cNvGrpSpPr/>
            <p:nvPr/>
          </p:nvGrpSpPr>
          <p:grpSpPr>
            <a:xfrm>
              <a:off x="0" y="3206720"/>
              <a:ext cx="234820" cy="234820"/>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7" name="Group 27"/>
            <p:cNvGrpSpPr/>
            <p:nvPr/>
          </p:nvGrpSpPr>
          <p:grpSpPr>
            <a:xfrm>
              <a:off x="0" y="3848064"/>
              <a:ext cx="234820" cy="234820"/>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9" name="Group 29"/>
            <p:cNvGrpSpPr/>
            <p:nvPr/>
          </p:nvGrpSpPr>
          <p:grpSpPr>
            <a:xfrm>
              <a:off x="0" y="4489409"/>
              <a:ext cx="234820" cy="234820"/>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31" name="Group 31"/>
            <p:cNvGrpSpPr/>
            <p:nvPr/>
          </p:nvGrpSpPr>
          <p:grpSpPr>
            <a:xfrm>
              <a:off x="0" y="5130753"/>
              <a:ext cx="234820" cy="234820"/>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pic>
        <p:nvPicPr>
          <p:cNvPr id="33" name="Picture 33"/>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5400000">
            <a:off x="17007767" y="9017092"/>
            <a:ext cx="679181" cy="300074"/>
          </a:xfrm>
          <a:prstGeom prst="rect">
            <a:avLst/>
          </a:prstGeom>
        </p:spPr>
      </p:pic>
      <p:pic>
        <p:nvPicPr>
          <p:cNvPr id="34" name="Picture 3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594253" y="567360"/>
            <a:ext cx="5951639" cy="9618810"/>
          </a:xfrm>
          <a:prstGeom prst="rect">
            <a:avLst/>
          </a:prstGeom>
        </p:spPr>
      </p:pic>
      <p:grpSp>
        <p:nvGrpSpPr>
          <p:cNvPr id="35" name="Group 35"/>
          <p:cNvGrpSpPr/>
          <p:nvPr/>
        </p:nvGrpSpPr>
        <p:grpSpPr>
          <a:xfrm>
            <a:off x="7322228" y="9611508"/>
            <a:ext cx="3643544" cy="586460"/>
            <a:chOff x="0" y="0"/>
            <a:chExt cx="4858059" cy="781947"/>
          </a:xfrm>
        </p:grpSpPr>
        <p:pic>
          <p:nvPicPr>
            <p:cNvPr id="36" name="Picture 3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7" name="Picture 3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608737" y="3459166"/>
            <a:ext cx="4888658" cy="4069807"/>
          </a:xfrm>
          <a:prstGeom prst="rect">
            <a:avLst/>
          </a:prstGeom>
        </p:spPr>
      </p:pic>
      <p:sp>
        <p:nvSpPr>
          <p:cNvPr id="3" name="TextBox 3"/>
          <p:cNvSpPr txBox="1"/>
          <p:nvPr/>
        </p:nvSpPr>
        <p:spPr>
          <a:xfrm>
            <a:off x="2023232" y="643890"/>
            <a:ext cx="16264768" cy="1512594"/>
          </a:xfrm>
          <a:prstGeom prst="rect">
            <a:avLst/>
          </a:prstGeom>
        </p:spPr>
        <p:txBody>
          <a:bodyPr lIns="0" tIns="0" rIns="0" bIns="0" rtlCol="0" anchor="t">
            <a:spAutoFit/>
          </a:bodyPr>
          <a:lstStyle/>
          <a:p>
            <a:pPr marL="0" lvl="0" indent="0" algn="l">
              <a:lnSpc>
                <a:spcPts val="5880"/>
              </a:lnSpc>
              <a:spcBef>
                <a:spcPct val="0"/>
              </a:spcBef>
            </a:pPr>
            <a:r>
              <a:rPr lang="en-US" sz="4900" spc="-98" dirty="0">
                <a:solidFill>
                  <a:srgbClr val="E94E1B"/>
                </a:solidFill>
                <a:latin typeface="Now Bold"/>
              </a:rPr>
              <a:t>We asked primary schools in Hull what their Y6 students were worried about...</a:t>
            </a:r>
          </a:p>
        </p:txBody>
      </p:sp>
      <p:grpSp>
        <p:nvGrpSpPr>
          <p:cNvPr id="4" name="Group 4"/>
          <p:cNvGrpSpPr/>
          <p:nvPr/>
        </p:nvGrpSpPr>
        <p:grpSpPr>
          <a:xfrm>
            <a:off x="1028700" y="1028700"/>
            <a:ext cx="358140" cy="358140"/>
            <a:chOff x="0" y="0"/>
            <a:chExt cx="477520" cy="477520"/>
          </a:xfrm>
        </p:grpSpPr>
        <p:grpSp>
          <p:nvGrpSpPr>
            <p:cNvPr id="5" name="Group 5"/>
            <p:cNvGrpSpPr/>
            <p:nvPr/>
          </p:nvGrpSpPr>
          <p:grpSpPr>
            <a:xfrm>
              <a:off x="0" y="0"/>
              <a:ext cx="477520" cy="77593"/>
              <a:chOff x="0" y="0"/>
              <a:chExt cx="1913890" cy="310990"/>
            </a:xfrm>
          </p:grpSpPr>
          <p:sp>
            <p:nvSpPr>
              <p:cNvPr id="6" name="Freeform 6"/>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nvGrpSpPr>
            <p:cNvPr id="7" name="Group 7"/>
            <p:cNvGrpSpPr/>
            <p:nvPr/>
          </p:nvGrpSpPr>
          <p:grpSpPr>
            <a:xfrm>
              <a:off x="0" y="199964"/>
              <a:ext cx="477520" cy="77593"/>
              <a:chOff x="0" y="0"/>
              <a:chExt cx="1913890" cy="310990"/>
            </a:xfrm>
          </p:grpSpPr>
          <p:sp>
            <p:nvSpPr>
              <p:cNvPr id="8" name="Freeform 8"/>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nvGrpSpPr>
            <p:cNvPr id="9" name="Group 9"/>
            <p:cNvGrpSpPr/>
            <p:nvPr/>
          </p:nvGrpSpPr>
          <p:grpSpPr>
            <a:xfrm>
              <a:off x="0" y="399927"/>
              <a:ext cx="477520" cy="77593"/>
              <a:chOff x="0" y="0"/>
              <a:chExt cx="1913890" cy="310990"/>
            </a:xfrm>
          </p:grpSpPr>
          <p:sp>
            <p:nvSpPr>
              <p:cNvPr id="10" name="Freeform 1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grpSp>
        <p:nvGrpSpPr>
          <p:cNvPr id="11" name="Group 11"/>
          <p:cNvGrpSpPr/>
          <p:nvPr/>
        </p:nvGrpSpPr>
        <p:grpSpPr>
          <a:xfrm>
            <a:off x="17259300" y="3150651"/>
            <a:ext cx="176115" cy="4024179"/>
            <a:chOff x="0" y="0"/>
            <a:chExt cx="234820" cy="5365572"/>
          </a:xfrm>
        </p:grpSpPr>
        <p:grpSp>
          <p:nvGrpSpPr>
            <p:cNvPr id="12" name="Group 12"/>
            <p:cNvGrpSpPr/>
            <p:nvPr/>
          </p:nvGrpSpPr>
          <p:grpSpPr>
            <a:xfrm>
              <a:off x="0" y="1282688"/>
              <a:ext cx="234820" cy="23482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4" name="Group 14"/>
            <p:cNvGrpSpPr/>
            <p:nvPr/>
          </p:nvGrpSpPr>
          <p:grpSpPr>
            <a:xfrm>
              <a:off x="0" y="0"/>
              <a:ext cx="234820" cy="234820"/>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6" name="Group 16"/>
            <p:cNvGrpSpPr/>
            <p:nvPr/>
          </p:nvGrpSpPr>
          <p:grpSpPr>
            <a:xfrm>
              <a:off x="0" y="641344"/>
              <a:ext cx="234820" cy="23482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8" name="Group 18"/>
            <p:cNvGrpSpPr/>
            <p:nvPr/>
          </p:nvGrpSpPr>
          <p:grpSpPr>
            <a:xfrm>
              <a:off x="0" y="1924032"/>
              <a:ext cx="234820" cy="234820"/>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0" name="Group 20"/>
            <p:cNvGrpSpPr/>
            <p:nvPr/>
          </p:nvGrpSpPr>
          <p:grpSpPr>
            <a:xfrm>
              <a:off x="0" y="2565376"/>
              <a:ext cx="234820" cy="23482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2B2B"/>
              </a:solidFill>
            </p:spPr>
          </p:sp>
        </p:grpSp>
        <p:grpSp>
          <p:nvGrpSpPr>
            <p:cNvPr id="22" name="Group 22"/>
            <p:cNvGrpSpPr/>
            <p:nvPr/>
          </p:nvGrpSpPr>
          <p:grpSpPr>
            <a:xfrm>
              <a:off x="0" y="3206720"/>
              <a:ext cx="234820" cy="23482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4" name="Group 24"/>
            <p:cNvGrpSpPr/>
            <p:nvPr/>
          </p:nvGrpSpPr>
          <p:grpSpPr>
            <a:xfrm>
              <a:off x="0" y="3848064"/>
              <a:ext cx="234820" cy="234820"/>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6" name="Group 26"/>
            <p:cNvGrpSpPr/>
            <p:nvPr/>
          </p:nvGrpSpPr>
          <p:grpSpPr>
            <a:xfrm>
              <a:off x="0" y="4489409"/>
              <a:ext cx="234820" cy="23482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8" name="Group 28"/>
            <p:cNvGrpSpPr/>
            <p:nvPr/>
          </p:nvGrpSpPr>
          <p:grpSpPr>
            <a:xfrm>
              <a:off x="0" y="5130753"/>
              <a:ext cx="234820" cy="234820"/>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pic>
        <p:nvPicPr>
          <p:cNvPr id="30" name="Picture 30"/>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17007767" y="9005943"/>
            <a:ext cx="679181" cy="300074"/>
          </a:xfrm>
          <a:prstGeom prst="rect">
            <a:avLst/>
          </a:prstGeom>
        </p:spPr>
      </p:pic>
      <p:sp>
        <p:nvSpPr>
          <p:cNvPr id="31" name="TextBox 31"/>
          <p:cNvSpPr txBox="1"/>
          <p:nvPr/>
        </p:nvSpPr>
        <p:spPr>
          <a:xfrm>
            <a:off x="344055" y="2133649"/>
            <a:ext cx="5503922" cy="6958059"/>
          </a:xfrm>
          <a:prstGeom prst="rect">
            <a:avLst/>
          </a:prstGeom>
        </p:spPr>
        <p:txBody>
          <a:bodyPr lIns="0" tIns="0" rIns="0" bIns="0" rtlCol="0" anchor="t">
            <a:spAutoFit/>
          </a:bodyPr>
          <a:lstStyle/>
          <a:p>
            <a:pPr>
              <a:lnSpc>
                <a:spcPts val="3359"/>
              </a:lnSpc>
              <a:spcBef>
                <a:spcPct val="0"/>
              </a:spcBef>
            </a:pPr>
            <a:endParaRPr dirty="0"/>
          </a:p>
          <a:p>
            <a:pPr marL="518160" lvl="1" indent="-259080">
              <a:lnSpc>
                <a:spcPts val="3359"/>
              </a:lnSpc>
              <a:buFont typeface="Arial"/>
              <a:buChar char="•"/>
            </a:pPr>
            <a:r>
              <a:rPr lang="en-US" sz="2400" dirty="0">
                <a:solidFill>
                  <a:srgbClr val="2D2E83"/>
                </a:solidFill>
                <a:latin typeface="Now"/>
              </a:rPr>
              <a:t>Building confidence</a:t>
            </a:r>
          </a:p>
          <a:p>
            <a:pPr marL="518160" lvl="1" indent="-259080">
              <a:lnSpc>
                <a:spcPts val="3359"/>
              </a:lnSpc>
              <a:buFont typeface="Arial"/>
              <a:buChar char="•"/>
            </a:pPr>
            <a:r>
              <a:rPr lang="en-US" sz="2400" dirty="0">
                <a:solidFill>
                  <a:srgbClr val="2D2E83"/>
                </a:solidFill>
                <a:latin typeface="Now"/>
              </a:rPr>
              <a:t>Bullying</a:t>
            </a:r>
          </a:p>
          <a:p>
            <a:pPr marL="518160" lvl="1" indent="-259080">
              <a:lnSpc>
                <a:spcPts val="3359"/>
              </a:lnSpc>
              <a:buFont typeface="Arial"/>
              <a:buChar char="•"/>
            </a:pPr>
            <a:r>
              <a:rPr lang="en-US" sz="2400" dirty="0">
                <a:solidFill>
                  <a:srgbClr val="2D2E83"/>
                </a:solidFill>
                <a:latin typeface="Now"/>
              </a:rPr>
              <a:t>Conflict resolution (without adult intervention)</a:t>
            </a:r>
          </a:p>
          <a:p>
            <a:pPr marL="518160" lvl="1" indent="-259080">
              <a:lnSpc>
                <a:spcPts val="3359"/>
              </a:lnSpc>
              <a:buFont typeface="Arial"/>
              <a:buChar char="•"/>
            </a:pPr>
            <a:r>
              <a:rPr lang="en-US" sz="2400" dirty="0">
                <a:solidFill>
                  <a:srgbClr val="2D2E83"/>
                </a:solidFill>
                <a:latin typeface="Now"/>
              </a:rPr>
              <a:t>Conversation starters</a:t>
            </a:r>
          </a:p>
          <a:p>
            <a:pPr marL="518160" lvl="1" indent="-259080">
              <a:lnSpc>
                <a:spcPts val="3359"/>
              </a:lnSpc>
              <a:buFont typeface="Arial"/>
              <a:buChar char="•"/>
            </a:pPr>
            <a:r>
              <a:rPr lang="en-US" sz="2400" dirty="0">
                <a:solidFill>
                  <a:srgbClr val="2D2E83"/>
                </a:solidFill>
                <a:latin typeface="Now"/>
              </a:rPr>
              <a:t>Covid-what might be different?</a:t>
            </a:r>
          </a:p>
          <a:p>
            <a:pPr marL="518160" lvl="1" indent="-259080">
              <a:lnSpc>
                <a:spcPts val="3359"/>
              </a:lnSpc>
              <a:buFont typeface="Arial"/>
              <a:buChar char="•"/>
            </a:pPr>
            <a:r>
              <a:rPr lang="en-US" sz="2400" dirty="0">
                <a:solidFill>
                  <a:srgbClr val="2D2E83"/>
                </a:solidFill>
                <a:latin typeface="Now"/>
              </a:rPr>
              <a:t>Different teachers and their expectations</a:t>
            </a:r>
          </a:p>
          <a:p>
            <a:pPr marL="518160" lvl="1" indent="-259080">
              <a:lnSpc>
                <a:spcPts val="3359"/>
              </a:lnSpc>
              <a:buFont typeface="Arial"/>
              <a:buChar char="•"/>
            </a:pPr>
            <a:r>
              <a:rPr lang="en-US" sz="2400" dirty="0">
                <a:solidFill>
                  <a:srgbClr val="2D2E83"/>
                </a:solidFill>
                <a:latin typeface="Now"/>
              </a:rPr>
              <a:t>Finding their way (around school)</a:t>
            </a:r>
          </a:p>
          <a:p>
            <a:pPr marL="518160" lvl="1" indent="-259080">
              <a:lnSpc>
                <a:spcPts val="3359"/>
              </a:lnSpc>
              <a:buFont typeface="Arial"/>
              <a:buChar char="•"/>
            </a:pPr>
            <a:r>
              <a:rPr lang="en-US" sz="2400" dirty="0">
                <a:solidFill>
                  <a:srgbClr val="2D2E83"/>
                </a:solidFill>
                <a:latin typeface="Now"/>
              </a:rPr>
              <a:t>Friendship changes</a:t>
            </a:r>
          </a:p>
          <a:p>
            <a:pPr marL="518160" lvl="1" indent="-259080">
              <a:lnSpc>
                <a:spcPts val="3359"/>
              </a:lnSpc>
              <a:buFont typeface="Arial"/>
              <a:buChar char="•"/>
            </a:pPr>
            <a:r>
              <a:rPr lang="en-US" sz="2400" dirty="0">
                <a:solidFill>
                  <a:srgbClr val="2D2E83"/>
                </a:solidFill>
                <a:latin typeface="Now"/>
              </a:rPr>
              <a:t>Getting involved</a:t>
            </a:r>
          </a:p>
          <a:p>
            <a:pPr marL="518160" lvl="1" indent="-259080">
              <a:lnSpc>
                <a:spcPts val="3359"/>
              </a:lnSpc>
              <a:buFont typeface="Arial"/>
              <a:buChar char="•"/>
            </a:pPr>
            <a:r>
              <a:rPr lang="en-US" sz="2400" dirty="0">
                <a:solidFill>
                  <a:srgbClr val="2D2E83"/>
                </a:solidFill>
                <a:latin typeface="Now"/>
              </a:rPr>
              <a:t>Getting organised</a:t>
            </a:r>
          </a:p>
          <a:p>
            <a:pPr marL="518160" lvl="1" indent="-259080">
              <a:lnSpc>
                <a:spcPts val="3359"/>
              </a:lnSpc>
              <a:buFont typeface="Arial"/>
              <a:buChar char="•"/>
            </a:pPr>
            <a:r>
              <a:rPr lang="en-US" sz="2400" dirty="0">
                <a:solidFill>
                  <a:srgbClr val="2D2E83"/>
                </a:solidFill>
                <a:latin typeface="Now"/>
              </a:rPr>
              <a:t>Healthy routines</a:t>
            </a:r>
          </a:p>
          <a:p>
            <a:pPr marL="518160" lvl="1" indent="-259080">
              <a:lnSpc>
                <a:spcPts val="3359"/>
              </a:lnSpc>
              <a:buFont typeface="Arial"/>
              <a:buChar char="•"/>
            </a:pPr>
            <a:r>
              <a:rPr lang="en-US" sz="2400" dirty="0">
                <a:solidFill>
                  <a:srgbClr val="2D2E83"/>
                </a:solidFill>
                <a:latin typeface="Now"/>
              </a:rPr>
              <a:t>Making sense of school timetables</a:t>
            </a:r>
          </a:p>
        </p:txBody>
      </p:sp>
      <p:sp>
        <p:nvSpPr>
          <p:cNvPr id="32" name="TextBox 32"/>
          <p:cNvSpPr txBox="1"/>
          <p:nvPr/>
        </p:nvSpPr>
        <p:spPr>
          <a:xfrm>
            <a:off x="6088845" y="2446500"/>
            <a:ext cx="5956813" cy="6666312"/>
          </a:xfrm>
          <a:prstGeom prst="rect">
            <a:avLst/>
          </a:prstGeom>
        </p:spPr>
        <p:txBody>
          <a:bodyPr lIns="0" tIns="0" rIns="0" bIns="0" rtlCol="0" anchor="t">
            <a:spAutoFit/>
          </a:bodyPr>
          <a:lstStyle/>
          <a:p>
            <a:pPr marL="518160" lvl="1" indent="-259080">
              <a:lnSpc>
                <a:spcPts val="3359"/>
              </a:lnSpc>
              <a:buFont typeface="Arial"/>
              <a:buChar char="•"/>
            </a:pPr>
            <a:r>
              <a:rPr lang="en-US" sz="2400" dirty="0">
                <a:solidFill>
                  <a:srgbClr val="2D2E83"/>
                </a:solidFill>
                <a:latin typeface="Now"/>
              </a:rPr>
              <a:t>Managing negative peer pressure</a:t>
            </a:r>
          </a:p>
          <a:p>
            <a:pPr marL="518160" lvl="1" indent="-259080">
              <a:lnSpc>
                <a:spcPts val="3359"/>
              </a:lnSpc>
              <a:buFont typeface="Arial"/>
              <a:buChar char="•"/>
            </a:pPr>
            <a:r>
              <a:rPr lang="en-US" sz="2400" dirty="0">
                <a:solidFill>
                  <a:srgbClr val="2D2E83"/>
                </a:solidFill>
                <a:latin typeface="Now"/>
              </a:rPr>
              <a:t>Self-image</a:t>
            </a:r>
          </a:p>
          <a:p>
            <a:pPr marL="518160" lvl="1" indent="-259080">
              <a:lnSpc>
                <a:spcPts val="3359"/>
              </a:lnSpc>
              <a:buFont typeface="Arial"/>
              <a:buChar char="•"/>
            </a:pPr>
            <a:r>
              <a:rPr lang="en-US" sz="2400" dirty="0">
                <a:solidFill>
                  <a:srgbClr val="2D2E83"/>
                </a:solidFill>
                <a:latin typeface="Now"/>
              </a:rPr>
              <a:t>Myths/ fake news</a:t>
            </a:r>
          </a:p>
          <a:p>
            <a:pPr marL="518160" lvl="1" indent="-259080">
              <a:lnSpc>
                <a:spcPts val="3359"/>
              </a:lnSpc>
              <a:buFont typeface="Arial"/>
              <a:buChar char="•"/>
            </a:pPr>
            <a:r>
              <a:rPr lang="en-US" sz="2400" dirty="0">
                <a:solidFill>
                  <a:srgbClr val="2D2E83"/>
                </a:solidFill>
                <a:latin typeface="Now"/>
              </a:rPr>
              <a:t>Personal safety</a:t>
            </a:r>
          </a:p>
          <a:p>
            <a:pPr marL="518160" lvl="1" indent="-259080">
              <a:lnSpc>
                <a:spcPts val="3359"/>
              </a:lnSpc>
              <a:buFont typeface="Arial"/>
              <a:buChar char="•"/>
            </a:pPr>
            <a:r>
              <a:rPr lang="en-US" sz="2400" dirty="0">
                <a:solidFill>
                  <a:srgbClr val="2D2E83"/>
                </a:solidFill>
                <a:latin typeface="Now"/>
              </a:rPr>
              <a:t>Phones and social media in school</a:t>
            </a:r>
          </a:p>
          <a:p>
            <a:pPr marL="518160" lvl="1" indent="-259080">
              <a:lnSpc>
                <a:spcPts val="3359"/>
              </a:lnSpc>
              <a:buFont typeface="Arial"/>
              <a:buChar char="•"/>
            </a:pPr>
            <a:r>
              <a:rPr lang="en-US" sz="2400" dirty="0">
                <a:solidFill>
                  <a:srgbClr val="2D2E83"/>
                </a:solidFill>
                <a:latin typeface="Now"/>
              </a:rPr>
              <a:t>Planning and time management</a:t>
            </a:r>
          </a:p>
          <a:p>
            <a:pPr marL="518160" lvl="1" indent="-259080">
              <a:lnSpc>
                <a:spcPts val="3359"/>
              </a:lnSpc>
              <a:buFont typeface="Arial"/>
              <a:buChar char="•"/>
            </a:pPr>
            <a:r>
              <a:rPr lang="en-US" sz="2400" dirty="0">
                <a:solidFill>
                  <a:srgbClr val="2D2E83"/>
                </a:solidFill>
                <a:latin typeface="Now"/>
              </a:rPr>
              <a:t>Positive and negative influences</a:t>
            </a:r>
          </a:p>
          <a:p>
            <a:pPr marL="518160" lvl="1" indent="-259080">
              <a:lnSpc>
                <a:spcPts val="3359"/>
              </a:lnSpc>
              <a:buFont typeface="Arial"/>
              <a:buChar char="•"/>
            </a:pPr>
            <a:r>
              <a:rPr lang="en-US" sz="2400" dirty="0">
                <a:solidFill>
                  <a:srgbClr val="2D2E83"/>
                </a:solidFill>
                <a:latin typeface="Now"/>
              </a:rPr>
              <a:t>Public transport timetables</a:t>
            </a:r>
          </a:p>
          <a:p>
            <a:pPr marL="518160" lvl="1" indent="-259080">
              <a:lnSpc>
                <a:spcPts val="3359"/>
              </a:lnSpc>
              <a:buFont typeface="Arial"/>
              <a:buChar char="•"/>
            </a:pPr>
            <a:r>
              <a:rPr lang="en-US" sz="2400" dirty="0">
                <a:solidFill>
                  <a:srgbClr val="2D2E83"/>
                </a:solidFill>
                <a:latin typeface="Now"/>
              </a:rPr>
              <a:t>Safe travel to school</a:t>
            </a:r>
          </a:p>
          <a:p>
            <a:pPr marL="518160" lvl="1" indent="-259080">
              <a:lnSpc>
                <a:spcPts val="3359"/>
              </a:lnSpc>
              <a:buFont typeface="Arial"/>
              <a:buChar char="•"/>
            </a:pPr>
            <a:r>
              <a:rPr lang="en-US" sz="2400" dirty="0">
                <a:solidFill>
                  <a:srgbClr val="2D2E83"/>
                </a:solidFill>
                <a:latin typeface="Now"/>
              </a:rPr>
              <a:t>School rules</a:t>
            </a:r>
          </a:p>
          <a:p>
            <a:pPr marL="518160" lvl="1" indent="-259080">
              <a:lnSpc>
                <a:spcPts val="3359"/>
              </a:lnSpc>
              <a:buFont typeface="Arial"/>
              <a:buChar char="•"/>
            </a:pPr>
            <a:r>
              <a:rPr lang="en-US" sz="2400" dirty="0">
                <a:solidFill>
                  <a:srgbClr val="2D2E83"/>
                </a:solidFill>
                <a:latin typeface="Now"/>
              </a:rPr>
              <a:t>School uniform</a:t>
            </a:r>
          </a:p>
          <a:p>
            <a:pPr marL="518160" lvl="1" indent="-259080">
              <a:lnSpc>
                <a:spcPts val="3359"/>
              </a:lnSpc>
              <a:buFont typeface="Arial"/>
              <a:buChar char="•"/>
            </a:pPr>
            <a:r>
              <a:rPr lang="en-US" sz="2400" dirty="0">
                <a:solidFill>
                  <a:srgbClr val="2D2E83"/>
                </a:solidFill>
                <a:latin typeface="Now"/>
              </a:rPr>
              <a:t>Secondary school lessons-what's different?</a:t>
            </a:r>
          </a:p>
          <a:p>
            <a:pPr marL="518160" lvl="1" indent="-259080">
              <a:lnSpc>
                <a:spcPts val="3359"/>
              </a:lnSpc>
              <a:buFont typeface="Arial"/>
              <a:buChar char="•"/>
            </a:pPr>
            <a:r>
              <a:rPr lang="en-US" sz="2400" dirty="0">
                <a:solidFill>
                  <a:srgbClr val="2D2E83"/>
                </a:solidFill>
                <a:latin typeface="Now"/>
              </a:rPr>
              <a:t>Am I ready for secondary school?</a:t>
            </a:r>
          </a:p>
          <a:p>
            <a:pPr>
              <a:lnSpc>
                <a:spcPts val="2129"/>
              </a:lnSpc>
              <a:spcBef>
                <a:spcPct val="0"/>
              </a:spcBef>
            </a:pPr>
            <a:endParaRPr lang="en-US" sz="2400" dirty="0">
              <a:solidFill>
                <a:srgbClr val="2D2E83"/>
              </a:solidFill>
              <a:latin typeface="Now"/>
            </a:endParaRPr>
          </a:p>
          <a:p>
            <a:pPr>
              <a:lnSpc>
                <a:spcPts val="2129"/>
              </a:lnSpc>
              <a:spcBef>
                <a:spcPct val="0"/>
              </a:spcBef>
            </a:pPr>
            <a:endParaRPr lang="en-US" sz="2400" dirty="0">
              <a:solidFill>
                <a:srgbClr val="000000"/>
              </a:solidFill>
              <a:latin typeface="Now"/>
            </a:endParaRPr>
          </a:p>
        </p:txBody>
      </p:sp>
      <p:grpSp>
        <p:nvGrpSpPr>
          <p:cNvPr id="33" name="Group 33"/>
          <p:cNvGrpSpPr/>
          <p:nvPr/>
        </p:nvGrpSpPr>
        <p:grpSpPr>
          <a:xfrm>
            <a:off x="7322228" y="9611508"/>
            <a:ext cx="3643544" cy="586460"/>
            <a:chOff x="0" y="0"/>
            <a:chExt cx="4858059" cy="781947"/>
          </a:xfrm>
        </p:grpSpPr>
        <p:pic>
          <p:nvPicPr>
            <p:cNvPr id="34" name="Picture 3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5" name="Picture 35"/>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D2E83"/>
        </a:solidFill>
        <a:effectLst/>
      </p:bgPr>
    </p:bg>
    <p:spTree>
      <p:nvGrpSpPr>
        <p:cNvPr id="1" name=""/>
        <p:cNvGrpSpPr/>
        <p:nvPr/>
      </p:nvGrpSpPr>
      <p:grpSpPr>
        <a:xfrm>
          <a:off x="0" y="0"/>
          <a:ext cx="0" cy="0"/>
          <a:chOff x="0" y="0"/>
          <a:chExt cx="0" cy="0"/>
        </a:xfrm>
      </p:grpSpPr>
      <p:grpSp>
        <p:nvGrpSpPr>
          <p:cNvPr id="2" name="Group 2"/>
          <p:cNvGrpSpPr/>
          <p:nvPr/>
        </p:nvGrpSpPr>
        <p:grpSpPr>
          <a:xfrm>
            <a:off x="9144000" y="1631522"/>
            <a:ext cx="7139269" cy="6137904"/>
            <a:chOff x="0" y="0"/>
            <a:chExt cx="9519026" cy="8183871"/>
          </a:xfrm>
        </p:grpSpPr>
        <p:sp>
          <p:nvSpPr>
            <p:cNvPr id="3" name="TextBox 3"/>
            <p:cNvSpPr txBox="1"/>
            <p:nvPr/>
          </p:nvSpPr>
          <p:spPr>
            <a:xfrm>
              <a:off x="0" y="0"/>
              <a:ext cx="9519026" cy="6547584"/>
            </a:xfrm>
            <a:prstGeom prst="rect">
              <a:avLst/>
            </a:prstGeom>
          </p:spPr>
          <p:txBody>
            <a:bodyPr lIns="0" tIns="0" rIns="0" bIns="0" rtlCol="0" anchor="t">
              <a:spAutoFit/>
            </a:bodyPr>
            <a:lstStyle/>
            <a:p>
              <a:pPr marL="0" lvl="0" indent="0" algn="l">
                <a:lnSpc>
                  <a:spcPts val="9666"/>
                </a:lnSpc>
                <a:spcBef>
                  <a:spcPct val="0"/>
                </a:spcBef>
              </a:pPr>
              <a:r>
                <a:rPr lang="en-US" sz="8055" spc="-161" dirty="0">
                  <a:solidFill>
                    <a:srgbClr val="EDEBEB"/>
                  </a:solidFill>
                  <a:latin typeface="Now Bold"/>
                </a:rPr>
                <a:t>What can you do to help your pupils prepare?</a:t>
              </a:r>
            </a:p>
          </p:txBody>
        </p:sp>
        <p:sp>
          <p:nvSpPr>
            <p:cNvPr id="4" name="TextBox 4"/>
            <p:cNvSpPr txBox="1"/>
            <p:nvPr/>
          </p:nvSpPr>
          <p:spPr>
            <a:xfrm>
              <a:off x="0" y="6835408"/>
              <a:ext cx="9519026" cy="1348464"/>
            </a:xfrm>
            <a:prstGeom prst="rect">
              <a:avLst/>
            </a:prstGeom>
          </p:spPr>
          <p:txBody>
            <a:bodyPr lIns="0" tIns="0" rIns="0" bIns="0" rtlCol="0" anchor="t">
              <a:spAutoFit/>
            </a:bodyPr>
            <a:lstStyle/>
            <a:p>
              <a:pPr marL="0" lvl="0" indent="0" algn="l">
                <a:lnSpc>
                  <a:spcPts val="7985"/>
                </a:lnSpc>
                <a:spcBef>
                  <a:spcPct val="0"/>
                </a:spcBef>
              </a:pPr>
              <a:endParaRPr dirty="0"/>
            </a:p>
          </p:txBody>
        </p:sp>
      </p:grpSp>
      <p:grpSp>
        <p:nvGrpSpPr>
          <p:cNvPr id="5" name="Group 5"/>
          <p:cNvGrpSpPr/>
          <p:nvPr/>
        </p:nvGrpSpPr>
        <p:grpSpPr>
          <a:xfrm>
            <a:off x="17259300" y="3131410"/>
            <a:ext cx="176115" cy="4024179"/>
            <a:chOff x="0" y="0"/>
            <a:chExt cx="234820" cy="5365572"/>
          </a:xfrm>
        </p:grpSpPr>
        <p:grpSp>
          <p:nvGrpSpPr>
            <p:cNvPr id="6" name="Group 6"/>
            <p:cNvGrpSpPr/>
            <p:nvPr/>
          </p:nvGrpSpPr>
          <p:grpSpPr>
            <a:xfrm>
              <a:off x="0" y="0"/>
              <a:ext cx="234820" cy="23482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nvGrpSpPr>
            <p:cNvPr id="8" name="Group 8"/>
            <p:cNvGrpSpPr/>
            <p:nvPr/>
          </p:nvGrpSpPr>
          <p:grpSpPr>
            <a:xfrm>
              <a:off x="0" y="641344"/>
              <a:ext cx="234820" cy="23482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nvGrpSpPr>
            <p:cNvPr id="10" name="Group 10"/>
            <p:cNvGrpSpPr/>
            <p:nvPr/>
          </p:nvGrpSpPr>
          <p:grpSpPr>
            <a:xfrm>
              <a:off x="0" y="1282688"/>
              <a:ext cx="234820" cy="23482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2" name="Group 12"/>
            <p:cNvGrpSpPr/>
            <p:nvPr/>
          </p:nvGrpSpPr>
          <p:grpSpPr>
            <a:xfrm>
              <a:off x="0" y="1924032"/>
              <a:ext cx="234820" cy="23482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nvGrpSpPr>
            <p:cNvPr id="14" name="Group 14"/>
            <p:cNvGrpSpPr/>
            <p:nvPr/>
          </p:nvGrpSpPr>
          <p:grpSpPr>
            <a:xfrm>
              <a:off x="0" y="2565376"/>
              <a:ext cx="234820" cy="234820"/>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nvGrpSpPr>
            <p:cNvPr id="16" name="Group 16"/>
            <p:cNvGrpSpPr/>
            <p:nvPr/>
          </p:nvGrpSpPr>
          <p:grpSpPr>
            <a:xfrm>
              <a:off x="0" y="3206720"/>
              <a:ext cx="234820" cy="23482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nvGrpSpPr>
            <p:cNvPr id="18" name="Group 18"/>
            <p:cNvGrpSpPr/>
            <p:nvPr/>
          </p:nvGrpSpPr>
          <p:grpSpPr>
            <a:xfrm>
              <a:off x="0" y="3848064"/>
              <a:ext cx="234820" cy="234820"/>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nvGrpSpPr>
            <p:cNvPr id="20" name="Group 20"/>
            <p:cNvGrpSpPr/>
            <p:nvPr/>
          </p:nvGrpSpPr>
          <p:grpSpPr>
            <a:xfrm>
              <a:off x="0" y="4489409"/>
              <a:ext cx="234820" cy="23482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nvGrpSpPr>
            <p:cNvPr id="22" name="Group 22"/>
            <p:cNvGrpSpPr/>
            <p:nvPr/>
          </p:nvGrpSpPr>
          <p:grpSpPr>
            <a:xfrm>
              <a:off x="0" y="5130753"/>
              <a:ext cx="234820" cy="23482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pic>
        <p:nvPicPr>
          <p:cNvPr id="24" name="Picture 2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5400000">
            <a:off x="17007767" y="8986702"/>
            <a:ext cx="679181" cy="300074"/>
          </a:xfrm>
          <a:prstGeom prst="rect">
            <a:avLst/>
          </a:prstGeom>
        </p:spPr>
      </p:pic>
      <p:grpSp>
        <p:nvGrpSpPr>
          <p:cNvPr id="25" name="Group 25"/>
          <p:cNvGrpSpPr/>
          <p:nvPr/>
        </p:nvGrpSpPr>
        <p:grpSpPr>
          <a:xfrm>
            <a:off x="1038515" y="1028700"/>
            <a:ext cx="358140" cy="358140"/>
            <a:chOff x="0" y="0"/>
            <a:chExt cx="477520" cy="477520"/>
          </a:xfrm>
        </p:grpSpPr>
        <p:grpSp>
          <p:nvGrpSpPr>
            <p:cNvPr id="26" name="Group 26"/>
            <p:cNvGrpSpPr/>
            <p:nvPr/>
          </p:nvGrpSpPr>
          <p:grpSpPr>
            <a:xfrm>
              <a:off x="0" y="0"/>
              <a:ext cx="477520" cy="77593"/>
              <a:chOff x="0" y="0"/>
              <a:chExt cx="1913890" cy="310990"/>
            </a:xfrm>
          </p:grpSpPr>
          <p:sp>
            <p:nvSpPr>
              <p:cNvPr id="27" name="Freeform 27"/>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28" name="Group 28"/>
            <p:cNvGrpSpPr/>
            <p:nvPr/>
          </p:nvGrpSpPr>
          <p:grpSpPr>
            <a:xfrm>
              <a:off x="0" y="199964"/>
              <a:ext cx="477520" cy="77593"/>
              <a:chOff x="0" y="0"/>
              <a:chExt cx="1913890" cy="310990"/>
            </a:xfrm>
          </p:grpSpPr>
          <p:sp>
            <p:nvSpPr>
              <p:cNvPr id="29" name="Freeform 29"/>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30" name="Group 30"/>
            <p:cNvGrpSpPr/>
            <p:nvPr/>
          </p:nvGrpSpPr>
          <p:grpSpPr>
            <a:xfrm>
              <a:off x="0" y="399927"/>
              <a:ext cx="477520" cy="77593"/>
              <a:chOff x="0" y="0"/>
              <a:chExt cx="1913890" cy="310990"/>
            </a:xfrm>
          </p:grpSpPr>
          <p:sp>
            <p:nvSpPr>
              <p:cNvPr id="31" name="Freeform 31"/>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pic>
        <p:nvPicPr>
          <p:cNvPr id="32" name="Picture 3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94198" y="1659192"/>
            <a:ext cx="8294045" cy="7817137"/>
          </a:xfrm>
          <a:prstGeom prst="rect">
            <a:avLst/>
          </a:prstGeom>
        </p:spPr>
      </p:pic>
      <p:grpSp>
        <p:nvGrpSpPr>
          <p:cNvPr id="33" name="Group 33"/>
          <p:cNvGrpSpPr/>
          <p:nvPr/>
        </p:nvGrpSpPr>
        <p:grpSpPr>
          <a:xfrm>
            <a:off x="7322228" y="9611508"/>
            <a:ext cx="3643544" cy="586460"/>
            <a:chOff x="0" y="0"/>
            <a:chExt cx="4858059" cy="781947"/>
          </a:xfrm>
        </p:grpSpPr>
        <p:pic>
          <p:nvPicPr>
            <p:cNvPr id="34" name="Picture 3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5" name="Picture 35"/>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87493" y="2620026"/>
            <a:ext cx="6852619" cy="3563362"/>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144000" y="2482787"/>
            <a:ext cx="7458178" cy="3924866"/>
          </a:xfrm>
          <a:prstGeom prst="rect">
            <a:avLst/>
          </a:prstGeom>
        </p:spPr>
      </p:pic>
      <p:sp>
        <p:nvSpPr>
          <p:cNvPr id="4" name="TextBox 4"/>
          <p:cNvSpPr txBox="1"/>
          <p:nvPr/>
        </p:nvSpPr>
        <p:spPr>
          <a:xfrm>
            <a:off x="3050987" y="885825"/>
            <a:ext cx="16657599" cy="904875"/>
          </a:xfrm>
          <a:prstGeom prst="rect">
            <a:avLst/>
          </a:prstGeom>
        </p:spPr>
        <p:txBody>
          <a:bodyPr lIns="0" tIns="0" rIns="0" bIns="0" rtlCol="0" anchor="t">
            <a:spAutoFit/>
          </a:bodyPr>
          <a:lstStyle/>
          <a:p>
            <a:pPr>
              <a:lnSpc>
                <a:spcPts val="7500"/>
              </a:lnSpc>
              <a:spcBef>
                <a:spcPct val="0"/>
              </a:spcBef>
            </a:pPr>
            <a:r>
              <a:rPr lang="en-US" sz="5000" dirty="0">
                <a:solidFill>
                  <a:srgbClr val="2D2E83"/>
                </a:solidFill>
                <a:latin typeface="Now Bold Bold"/>
              </a:rPr>
              <a:t>Practical worries: Safe travel to school</a:t>
            </a:r>
          </a:p>
        </p:txBody>
      </p:sp>
      <p:sp>
        <p:nvSpPr>
          <p:cNvPr id="5" name="TextBox 5"/>
          <p:cNvSpPr txBox="1"/>
          <p:nvPr/>
        </p:nvSpPr>
        <p:spPr>
          <a:xfrm>
            <a:off x="787493" y="6973311"/>
            <a:ext cx="7186698" cy="693420"/>
          </a:xfrm>
          <a:prstGeom prst="rect">
            <a:avLst/>
          </a:prstGeom>
        </p:spPr>
        <p:txBody>
          <a:bodyPr lIns="0" tIns="0" rIns="0" bIns="0" rtlCol="0" anchor="t">
            <a:spAutoFit/>
          </a:bodyPr>
          <a:lstStyle/>
          <a:p>
            <a:pPr algn="ctr">
              <a:lnSpc>
                <a:spcPts val="5670"/>
              </a:lnSpc>
            </a:pPr>
            <a:r>
              <a:rPr lang="en-US" sz="4050" dirty="0">
                <a:solidFill>
                  <a:srgbClr val="E94E1B"/>
                </a:solidFill>
                <a:latin typeface="Now Bold"/>
              </a:rPr>
              <a:t>Spot the hazards</a:t>
            </a:r>
          </a:p>
        </p:txBody>
      </p:sp>
      <p:sp>
        <p:nvSpPr>
          <p:cNvPr id="6" name="TextBox 6"/>
          <p:cNvSpPr txBox="1"/>
          <p:nvPr/>
        </p:nvSpPr>
        <p:spPr>
          <a:xfrm>
            <a:off x="10425238" y="6973311"/>
            <a:ext cx="7186698" cy="1413510"/>
          </a:xfrm>
          <a:prstGeom prst="rect">
            <a:avLst/>
          </a:prstGeom>
        </p:spPr>
        <p:txBody>
          <a:bodyPr lIns="0" tIns="0" rIns="0" bIns="0" rtlCol="0" anchor="t">
            <a:spAutoFit/>
          </a:bodyPr>
          <a:lstStyle/>
          <a:p>
            <a:pPr algn="ctr">
              <a:lnSpc>
                <a:spcPts val="5670"/>
              </a:lnSpc>
            </a:pPr>
            <a:r>
              <a:rPr lang="en-US" sz="4050" dirty="0">
                <a:solidFill>
                  <a:srgbClr val="E94E1B"/>
                </a:solidFill>
                <a:latin typeface="Now Bold"/>
              </a:rPr>
              <a:t>Top tips for safe travel to school</a:t>
            </a:r>
          </a:p>
        </p:txBody>
      </p:sp>
      <p:grpSp>
        <p:nvGrpSpPr>
          <p:cNvPr id="7" name="Group 7"/>
          <p:cNvGrpSpPr/>
          <p:nvPr/>
        </p:nvGrpSpPr>
        <p:grpSpPr>
          <a:xfrm>
            <a:off x="849630" y="670560"/>
            <a:ext cx="358140" cy="358140"/>
            <a:chOff x="0" y="0"/>
            <a:chExt cx="477520" cy="477520"/>
          </a:xfrm>
        </p:grpSpPr>
        <p:grpSp>
          <p:nvGrpSpPr>
            <p:cNvPr id="8" name="Group 8"/>
            <p:cNvGrpSpPr/>
            <p:nvPr/>
          </p:nvGrpSpPr>
          <p:grpSpPr>
            <a:xfrm>
              <a:off x="0" y="0"/>
              <a:ext cx="477520" cy="77593"/>
              <a:chOff x="0" y="0"/>
              <a:chExt cx="1913890" cy="310990"/>
            </a:xfrm>
          </p:grpSpPr>
          <p:sp>
            <p:nvSpPr>
              <p:cNvPr id="9" name="Freeform 9"/>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nvGrpSpPr>
            <p:cNvPr id="10" name="Group 10"/>
            <p:cNvGrpSpPr/>
            <p:nvPr/>
          </p:nvGrpSpPr>
          <p:grpSpPr>
            <a:xfrm>
              <a:off x="0" y="199964"/>
              <a:ext cx="477520" cy="77593"/>
              <a:chOff x="0" y="0"/>
              <a:chExt cx="1913890" cy="310990"/>
            </a:xfrm>
          </p:grpSpPr>
          <p:sp>
            <p:nvSpPr>
              <p:cNvPr id="11" name="Freeform 11"/>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12" name="Group 12"/>
            <p:cNvGrpSpPr/>
            <p:nvPr/>
          </p:nvGrpSpPr>
          <p:grpSpPr>
            <a:xfrm>
              <a:off x="0" y="399927"/>
              <a:ext cx="477520" cy="77593"/>
              <a:chOff x="0" y="0"/>
              <a:chExt cx="1913890" cy="310990"/>
            </a:xfrm>
          </p:grpSpPr>
          <p:sp>
            <p:nvSpPr>
              <p:cNvPr id="13" name="Freeform 13"/>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pic>
        <p:nvPicPr>
          <p:cNvPr id="14" name="Picture 14"/>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5400000">
            <a:off x="17122308" y="9108263"/>
            <a:ext cx="679181" cy="300074"/>
          </a:xfrm>
          <a:prstGeom prst="rect">
            <a:avLst/>
          </a:prstGeom>
        </p:spPr>
      </p:pic>
      <p:grpSp>
        <p:nvGrpSpPr>
          <p:cNvPr id="15" name="Group 15"/>
          <p:cNvGrpSpPr/>
          <p:nvPr/>
        </p:nvGrpSpPr>
        <p:grpSpPr>
          <a:xfrm>
            <a:off x="7322228" y="9611508"/>
            <a:ext cx="3643544" cy="586460"/>
            <a:chOff x="0" y="0"/>
            <a:chExt cx="4858059" cy="781947"/>
          </a:xfrm>
        </p:grpSpPr>
        <p:pic>
          <p:nvPicPr>
            <p:cNvPr id="16" name="Picture 1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17" name="Picture 17"/>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0" y="108609"/>
              <a:ext cx="564728" cy="564728"/>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77554" y="3185204"/>
            <a:ext cx="8729732" cy="4386690"/>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636429" y="3472831"/>
            <a:ext cx="7622871" cy="3811436"/>
          </a:xfrm>
          <a:prstGeom prst="rect">
            <a:avLst/>
          </a:prstGeom>
        </p:spPr>
      </p:pic>
      <p:sp>
        <p:nvSpPr>
          <p:cNvPr id="4" name="TextBox 4"/>
          <p:cNvSpPr txBox="1"/>
          <p:nvPr/>
        </p:nvSpPr>
        <p:spPr>
          <a:xfrm>
            <a:off x="2423503" y="1538968"/>
            <a:ext cx="16657599" cy="904875"/>
          </a:xfrm>
          <a:prstGeom prst="rect">
            <a:avLst/>
          </a:prstGeom>
        </p:spPr>
        <p:txBody>
          <a:bodyPr lIns="0" tIns="0" rIns="0" bIns="0" rtlCol="0" anchor="t">
            <a:spAutoFit/>
          </a:bodyPr>
          <a:lstStyle/>
          <a:p>
            <a:pPr>
              <a:lnSpc>
                <a:spcPts val="7500"/>
              </a:lnSpc>
              <a:spcBef>
                <a:spcPct val="0"/>
              </a:spcBef>
            </a:pPr>
            <a:r>
              <a:rPr lang="en-US" sz="5000" dirty="0">
                <a:solidFill>
                  <a:srgbClr val="2D2E83"/>
                </a:solidFill>
                <a:latin typeface="Now Bold Bold"/>
              </a:rPr>
              <a:t>Emotional worries: Building confidence</a:t>
            </a:r>
          </a:p>
        </p:txBody>
      </p:sp>
      <p:sp>
        <p:nvSpPr>
          <p:cNvPr id="5" name="TextBox 5"/>
          <p:cNvSpPr txBox="1"/>
          <p:nvPr/>
        </p:nvSpPr>
        <p:spPr>
          <a:xfrm>
            <a:off x="414268" y="7844790"/>
            <a:ext cx="7186698" cy="1413510"/>
          </a:xfrm>
          <a:prstGeom prst="rect">
            <a:avLst/>
          </a:prstGeom>
        </p:spPr>
        <p:txBody>
          <a:bodyPr lIns="0" tIns="0" rIns="0" bIns="0" rtlCol="0" anchor="t">
            <a:spAutoFit/>
          </a:bodyPr>
          <a:lstStyle/>
          <a:p>
            <a:pPr algn="ctr">
              <a:lnSpc>
                <a:spcPts val="5670"/>
              </a:lnSpc>
            </a:pPr>
            <a:r>
              <a:rPr lang="en-US" sz="4050" dirty="0">
                <a:solidFill>
                  <a:srgbClr val="E94E1B"/>
                </a:solidFill>
                <a:latin typeface="Now Bold"/>
              </a:rPr>
              <a:t>Building confidence exercise</a:t>
            </a:r>
          </a:p>
        </p:txBody>
      </p:sp>
      <p:sp>
        <p:nvSpPr>
          <p:cNvPr id="6" name="TextBox 6"/>
          <p:cNvSpPr txBox="1"/>
          <p:nvPr/>
        </p:nvSpPr>
        <p:spPr>
          <a:xfrm>
            <a:off x="10378585" y="7844790"/>
            <a:ext cx="7186698" cy="1413510"/>
          </a:xfrm>
          <a:prstGeom prst="rect">
            <a:avLst/>
          </a:prstGeom>
        </p:spPr>
        <p:txBody>
          <a:bodyPr lIns="0" tIns="0" rIns="0" bIns="0" rtlCol="0" anchor="t">
            <a:spAutoFit/>
          </a:bodyPr>
          <a:lstStyle/>
          <a:p>
            <a:pPr algn="ctr">
              <a:lnSpc>
                <a:spcPts val="5670"/>
              </a:lnSpc>
            </a:pPr>
            <a:r>
              <a:rPr lang="en-US" sz="4050" dirty="0">
                <a:solidFill>
                  <a:srgbClr val="E94E1B"/>
                </a:solidFill>
                <a:latin typeface="Now Bold"/>
              </a:rPr>
              <a:t>Tips and reassurance on building confidence</a:t>
            </a:r>
          </a:p>
        </p:txBody>
      </p:sp>
      <p:grpSp>
        <p:nvGrpSpPr>
          <p:cNvPr id="7" name="Group 7"/>
          <p:cNvGrpSpPr/>
          <p:nvPr/>
        </p:nvGrpSpPr>
        <p:grpSpPr>
          <a:xfrm>
            <a:off x="849630" y="849630"/>
            <a:ext cx="358140" cy="358140"/>
            <a:chOff x="0" y="0"/>
            <a:chExt cx="477520" cy="477520"/>
          </a:xfrm>
        </p:grpSpPr>
        <p:grpSp>
          <p:nvGrpSpPr>
            <p:cNvPr id="8" name="Group 8"/>
            <p:cNvGrpSpPr/>
            <p:nvPr/>
          </p:nvGrpSpPr>
          <p:grpSpPr>
            <a:xfrm>
              <a:off x="0" y="0"/>
              <a:ext cx="477520" cy="77593"/>
              <a:chOff x="0" y="0"/>
              <a:chExt cx="1913890" cy="310990"/>
            </a:xfrm>
          </p:grpSpPr>
          <p:sp>
            <p:nvSpPr>
              <p:cNvPr id="9" name="Freeform 9"/>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nvGrpSpPr>
            <p:cNvPr id="10" name="Group 10"/>
            <p:cNvGrpSpPr/>
            <p:nvPr/>
          </p:nvGrpSpPr>
          <p:grpSpPr>
            <a:xfrm>
              <a:off x="0" y="199964"/>
              <a:ext cx="477520" cy="77593"/>
              <a:chOff x="0" y="0"/>
              <a:chExt cx="1913890" cy="310990"/>
            </a:xfrm>
          </p:grpSpPr>
          <p:sp>
            <p:nvSpPr>
              <p:cNvPr id="11" name="Freeform 11"/>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12" name="Group 12"/>
            <p:cNvGrpSpPr/>
            <p:nvPr/>
          </p:nvGrpSpPr>
          <p:grpSpPr>
            <a:xfrm>
              <a:off x="0" y="399927"/>
              <a:ext cx="477520" cy="77593"/>
              <a:chOff x="0" y="0"/>
              <a:chExt cx="1913890" cy="310990"/>
            </a:xfrm>
          </p:grpSpPr>
          <p:sp>
            <p:nvSpPr>
              <p:cNvPr id="13" name="Freeform 13"/>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pic>
        <p:nvPicPr>
          <p:cNvPr id="14" name="Picture 14"/>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5400000">
            <a:off x="17075655" y="9250357"/>
            <a:ext cx="679181" cy="300074"/>
          </a:xfrm>
          <a:prstGeom prst="rect">
            <a:avLst/>
          </a:prstGeom>
        </p:spPr>
      </p:pic>
      <p:grpSp>
        <p:nvGrpSpPr>
          <p:cNvPr id="15" name="Group 15"/>
          <p:cNvGrpSpPr/>
          <p:nvPr/>
        </p:nvGrpSpPr>
        <p:grpSpPr>
          <a:xfrm>
            <a:off x="7322228" y="9611508"/>
            <a:ext cx="3643544" cy="586460"/>
            <a:chOff x="0" y="0"/>
            <a:chExt cx="4858059" cy="781947"/>
          </a:xfrm>
        </p:grpSpPr>
        <p:pic>
          <p:nvPicPr>
            <p:cNvPr id="16" name="Picture 1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17" name="Picture 17"/>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0" y="108609"/>
              <a:ext cx="564728" cy="564728"/>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650383">
            <a:off x="1234279" y="2201617"/>
            <a:ext cx="5053776" cy="7206810"/>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751494">
            <a:off x="12129813" y="2259817"/>
            <a:ext cx="5099591" cy="7046066"/>
          </a:xfrm>
          <a:prstGeom prst="rect">
            <a:avLst/>
          </a:prstGeom>
        </p:spPr>
      </p:pic>
      <p:sp>
        <p:nvSpPr>
          <p:cNvPr id="4" name="TextBox 4"/>
          <p:cNvSpPr txBox="1"/>
          <p:nvPr/>
        </p:nvSpPr>
        <p:spPr>
          <a:xfrm>
            <a:off x="3097675" y="349315"/>
            <a:ext cx="16657599" cy="904875"/>
          </a:xfrm>
          <a:prstGeom prst="rect">
            <a:avLst/>
          </a:prstGeom>
        </p:spPr>
        <p:txBody>
          <a:bodyPr lIns="0" tIns="0" rIns="0" bIns="0" rtlCol="0" anchor="t">
            <a:spAutoFit/>
          </a:bodyPr>
          <a:lstStyle/>
          <a:p>
            <a:pPr>
              <a:lnSpc>
                <a:spcPts val="7500"/>
              </a:lnSpc>
              <a:spcBef>
                <a:spcPct val="0"/>
              </a:spcBef>
            </a:pPr>
            <a:r>
              <a:rPr lang="en-US" sz="5000" dirty="0">
                <a:solidFill>
                  <a:srgbClr val="2D2E83"/>
                </a:solidFill>
                <a:latin typeface="Now Bold Bold"/>
              </a:rPr>
              <a:t>Urban myths: </a:t>
            </a:r>
            <a:r>
              <a:rPr lang="en-US" sz="5000" dirty="0" err="1">
                <a:solidFill>
                  <a:srgbClr val="2D2E83"/>
                </a:solidFill>
                <a:latin typeface="Now Bold Bold"/>
              </a:rPr>
              <a:t>Mythbuster</a:t>
            </a:r>
            <a:endParaRPr lang="en-US" sz="5000" dirty="0">
              <a:solidFill>
                <a:srgbClr val="2D2E83"/>
              </a:solidFill>
              <a:latin typeface="Now Bold Bold"/>
            </a:endParaRPr>
          </a:p>
        </p:txBody>
      </p:sp>
      <p:pic>
        <p:nvPicPr>
          <p:cNvPr id="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563134" y="1790700"/>
            <a:ext cx="3220840" cy="5205397"/>
          </a:xfrm>
          <a:prstGeom prst="rect">
            <a:avLst/>
          </a:prstGeom>
        </p:spPr>
      </p:pic>
      <p:sp>
        <p:nvSpPr>
          <p:cNvPr id="6" name="TextBox 6"/>
          <p:cNvSpPr txBox="1"/>
          <p:nvPr/>
        </p:nvSpPr>
        <p:spPr>
          <a:xfrm>
            <a:off x="6920632" y="7099468"/>
            <a:ext cx="4505843" cy="1666875"/>
          </a:xfrm>
          <a:prstGeom prst="rect">
            <a:avLst/>
          </a:prstGeom>
        </p:spPr>
        <p:txBody>
          <a:bodyPr lIns="0" tIns="0" rIns="0" bIns="0" rtlCol="0" anchor="t">
            <a:spAutoFit/>
          </a:bodyPr>
          <a:lstStyle/>
          <a:p>
            <a:pPr algn="ctr">
              <a:lnSpc>
                <a:spcPts val="4409"/>
              </a:lnSpc>
            </a:pPr>
            <a:r>
              <a:rPr lang="en-US" sz="3150" dirty="0">
                <a:solidFill>
                  <a:srgbClr val="E94E1B"/>
                </a:solidFill>
                <a:latin typeface="Now Bold"/>
              </a:rPr>
              <a:t>Dispelling the </a:t>
            </a:r>
          </a:p>
          <a:p>
            <a:pPr algn="ctr">
              <a:lnSpc>
                <a:spcPts val="4409"/>
              </a:lnSpc>
            </a:pPr>
            <a:r>
              <a:rPr lang="en-US" sz="3150" dirty="0">
                <a:solidFill>
                  <a:srgbClr val="E94E1B"/>
                </a:solidFill>
                <a:latin typeface="Now Bold"/>
              </a:rPr>
              <a:t>myths about secondary school</a:t>
            </a:r>
          </a:p>
        </p:txBody>
      </p:sp>
      <p:pic>
        <p:nvPicPr>
          <p:cNvPr id="7" name="Picture 7"/>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5400000">
            <a:off x="17075655" y="9250357"/>
            <a:ext cx="679181" cy="300074"/>
          </a:xfrm>
          <a:prstGeom prst="rect">
            <a:avLst/>
          </a:prstGeom>
        </p:spPr>
      </p:pic>
      <p:grpSp>
        <p:nvGrpSpPr>
          <p:cNvPr id="8" name="Group 8"/>
          <p:cNvGrpSpPr/>
          <p:nvPr/>
        </p:nvGrpSpPr>
        <p:grpSpPr>
          <a:xfrm>
            <a:off x="670560" y="492190"/>
            <a:ext cx="358140" cy="358140"/>
            <a:chOff x="0" y="0"/>
            <a:chExt cx="477520" cy="477520"/>
          </a:xfrm>
        </p:grpSpPr>
        <p:grpSp>
          <p:nvGrpSpPr>
            <p:cNvPr id="9" name="Group 9"/>
            <p:cNvGrpSpPr/>
            <p:nvPr/>
          </p:nvGrpSpPr>
          <p:grpSpPr>
            <a:xfrm>
              <a:off x="0" y="0"/>
              <a:ext cx="477520" cy="77593"/>
              <a:chOff x="0" y="0"/>
              <a:chExt cx="1913890" cy="310990"/>
            </a:xfrm>
          </p:grpSpPr>
          <p:sp>
            <p:nvSpPr>
              <p:cNvPr id="10" name="Freeform 1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nvGrpSpPr>
            <p:cNvPr id="11" name="Group 11"/>
            <p:cNvGrpSpPr/>
            <p:nvPr/>
          </p:nvGrpSpPr>
          <p:grpSpPr>
            <a:xfrm>
              <a:off x="0" y="199964"/>
              <a:ext cx="477520" cy="77593"/>
              <a:chOff x="0" y="0"/>
              <a:chExt cx="1913890" cy="310990"/>
            </a:xfrm>
          </p:grpSpPr>
          <p:sp>
            <p:nvSpPr>
              <p:cNvPr id="12" name="Freeform 12"/>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13" name="Group 13"/>
            <p:cNvGrpSpPr/>
            <p:nvPr/>
          </p:nvGrpSpPr>
          <p:grpSpPr>
            <a:xfrm>
              <a:off x="0" y="399927"/>
              <a:ext cx="477520" cy="77593"/>
              <a:chOff x="0" y="0"/>
              <a:chExt cx="1913890" cy="310990"/>
            </a:xfrm>
          </p:grpSpPr>
          <p:sp>
            <p:nvSpPr>
              <p:cNvPr id="14" name="Freeform 14"/>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grpSp>
        <p:nvGrpSpPr>
          <p:cNvPr id="15" name="Group 15"/>
          <p:cNvGrpSpPr/>
          <p:nvPr/>
        </p:nvGrpSpPr>
        <p:grpSpPr>
          <a:xfrm>
            <a:off x="7322228" y="9611508"/>
            <a:ext cx="3643544" cy="586460"/>
            <a:chOff x="0" y="0"/>
            <a:chExt cx="4858059" cy="781947"/>
          </a:xfrm>
        </p:grpSpPr>
        <p:pic>
          <p:nvPicPr>
            <p:cNvPr id="16" name="Picture 1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17" name="Picture 17"/>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0" y="108609"/>
              <a:ext cx="564728" cy="564728"/>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12950" y="179070"/>
            <a:ext cx="7819776" cy="9258212"/>
            <a:chOff x="0" y="0"/>
            <a:chExt cx="10426368" cy="12344283"/>
          </a:xfrm>
        </p:grpSpPr>
        <p:sp>
          <p:nvSpPr>
            <p:cNvPr id="3" name="TextBox 3"/>
            <p:cNvSpPr txBox="1"/>
            <p:nvPr/>
          </p:nvSpPr>
          <p:spPr>
            <a:xfrm>
              <a:off x="0" y="0"/>
              <a:ext cx="10426368" cy="5905043"/>
            </a:xfrm>
            <a:prstGeom prst="rect">
              <a:avLst/>
            </a:prstGeom>
          </p:spPr>
          <p:txBody>
            <a:bodyPr lIns="0" tIns="0" rIns="0" bIns="0" rtlCol="0" anchor="t">
              <a:spAutoFit/>
            </a:bodyPr>
            <a:lstStyle/>
            <a:p>
              <a:pPr marL="0" lvl="0" indent="0" algn="l">
                <a:lnSpc>
                  <a:spcPts val="8640"/>
                </a:lnSpc>
                <a:spcBef>
                  <a:spcPct val="0"/>
                </a:spcBef>
              </a:pPr>
              <a:r>
                <a:rPr lang="en-US" sz="7200" spc="-144" dirty="0">
                  <a:solidFill>
                    <a:srgbClr val="2D2E83"/>
                  </a:solidFill>
                  <a:latin typeface="Now Bold"/>
                </a:rPr>
                <a:t>Do you have a transition programme in place?</a:t>
              </a:r>
            </a:p>
          </p:txBody>
        </p:sp>
        <p:sp>
          <p:nvSpPr>
            <p:cNvPr id="4" name="TextBox 4"/>
            <p:cNvSpPr txBox="1"/>
            <p:nvPr/>
          </p:nvSpPr>
          <p:spPr>
            <a:xfrm>
              <a:off x="0" y="6305433"/>
              <a:ext cx="10426368" cy="6038850"/>
            </a:xfrm>
            <a:prstGeom prst="rect">
              <a:avLst/>
            </a:prstGeom>
          </p:spPr>
          <p:txBody>
            <a:bodyPr lIns="0" tIns="0" rIns="0" bIns="0" rtlCol="0" anchor="t">
              <a:spAutoFit/>
            </a:bodyPr>
            <a:lstStyle/>
            <a:p>
              <a:pPr marL="777240" lvl="1" indent="-388620">
                <a:lnSpc>
                  <a:spcPts val="5399"/>
                </a:lnSpc>
                <a:buFont typeface="Arial"/>
                <a:buChar char="•"/>
              </a:pPr>
              <a:r>
                <a:rPr lang="en-US" sz="3599" dirty="0">
                  <a:solidFill>
                    <a:srgbClr val="E94E1B"/>
                  </a:solidFill>
                  <a:latin typeface="Now"/>
                </a:rPr>
                <a:t>What does it include?</a:t>
              </a:r>
            </a:p>
            <a:p>
              <a:pPr marL="777240" lvl="1" indent="-388620">
                <a:lnSpc>
                  <a:spcPts val="5400"/>
                </a:lnSpc>
                <a:buFont typeface="Arial"/>
                <a:buChar char="•"/>
              </a:pPr>
              <a:r>
                <a:rPr lang="en-US" sz="3599" dirty="0">
                  <a:solidFill>
                    <a:srgbClr val="E94E1B"/>
                  </a:solidFill>
                  <a:latin typeface="Now"/>
                </a:rPr>
                <a:t>Have there been visits to secondary schools? </a:t>
              </a:r>
            </a:p>
            <a:p>
              <a:pPr marL="777240" lvl="1" indent="-388620">
                <a:lnSpc>
                  <a:spcPts val="5399"/>
                </a:lnSpc>
                <a:buFont typeface="Arial"/>
                <a:buChar char="•"/>
              </a:pPr>
              <a:r>
                <a:rPr lang="en-US" sz="3599" dirty="0">
                  <a:solidFill>
                    <a:srgbClr val="E94E1B"/>
                  </a:solidFill>
                  <a:latin typeface="Now"/>
                </a:rPr>
                <a:t>Were visits effective? Do your students need additional support?</a:t>
              </a:r>
            </a:p>
            <a:p>
              <a:pPr marL="0" lvl="0" indent="0" algn="l">
                <a:lnSpc>
                  <a:spcPts val="3599"/>
                </a:lnSpc>
                <a:spcBef>
                  <a:spcPct val="0"/>
                </a:spcBef>
              </a:pPr>
              <a:endParaRPr lang="en-US" sz="3599" dirty="0">
                <a:solidFill>
                  <a:srgbClr val="E94E1B"/>
                </a:solidFill>
                <a:latin typeface="Now"/>
              </a:endParaRPr>
            </a:p>
          </p:txBody>
        </p:sp>
      </p:grpSp>
      <p:pic>
        <p:nvPicPr>
          <p:cNvPr id="5"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710886" y="668190"/>
            <a:ext cx="5951639" cy="9618810"/>
          </a:xfrm>
          <a:prstGeom prst="rect">
            <a:avLst/>
          </a:prstGeom>
        </p:spPr>
      </p:pic>
      <p:grpSp>
        <p:nvGrpSpPr>
          <p:cNvPr id="6" name="Group 6"/>
          <p:cNvGrpSpPr/>
          <p:nvPr/>
        </p:nvGrpSpPr>
        <p:grpSpPr>
          <a:xfrm>
            <a:off x="17259300" y="3131410"/>
            <a:ext cx="176115" cy="4024179"/>
            <a:chOff x="0" y="0"/>
            <a:chExt cx="234820" cy="5365572"/>
          </a:xfrm>
        </p:grpSpPr>
        <p:grpSp>
          <p:nvGrpSpPr>
            <p:cNvPr id="7" name="Group 7"/>
            <p:cNvGrpSpPr/>
            <p:nvPr/>
          </p:nvGrpSpPr>
          <p:grpSpPr>
            <a:xfrm>
              <a:off x="0" y="0"/>
              <a:ext cx="234820" cy="23482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9" name="Group 9"/>
            <p:cNvGrpSpPr/>
            <p:nvPr/>
          </p:nvGrpSpPr>
          <p:grpSpPr>
            <a:xfrm>
              <a:off x="0" y="641344"/>
              <a:ext cx="234820" cy="23482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11" name="Group 11"/>
            <p:cNvGrpSpPr/>
            <p:nvPr/>
          </p:nvGrpSpPr>
          <p:grpSpPr>
            <a:xfrm>
              <a:off x="0" y="1282688"/>
              <a:ext cx="234820" cy="23482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solidFill>
            </p:spPr>
          </p:sp>
        </p:grpSp>
        <p:grpSp>
          <p:nvGrpSpPr>
            <p:cNvPr id="13" name="Group 13"/>
            <p:cNvGrpSpPr/>
            <p:nvPr/>
          </p:nvGrpSpPr>
          <p:grpSpPr>
            <a:xfrm>
              <a:off x="0" y="1924032"/>
              <a:ext cx="234820" cy="23482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15" name="Group 15"/>
            <p:cNvGrpSpPr/>
            <p:nvPr/>
          </p:nvGrpSpPr>
          <p:grpSpPr>
            <a:xfrm>
              <a:off x="0" y="2565376"/>
              <a:ext cx="234820" cy="23482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17" name="Group 17"/>
            <p:cNvGrpSpPr/>
            <p:nvPr/>
          </p:nvGrpSpPr>
          <p:grpSpPr>
            <a:xfrm>
              <a:off x="0" y="3206720"/>
              <a:ext cx="234820" cy="23482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19" name="Group 19"/>
            <p:cNvGrpSpPr/>
            <p:nvPr/>
          </p:nvGrpSpPr>
          <p:grpSpPr>
            <a:xfrm>
              <a:off x="0" y="3848064"/>
              <a:ext cx="234820" cy="234820"/>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1" name="Group 21"/>
            <p:cNvGrpSpPr/>
            <p:nvPr/>
          </p:nvGrpSpPr>
          <p:grpSpPr>
            <a:xfrm>
              <a:off x="0" y="4489409"/>
              <a:ext cx="234820" cy="23482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3" name="Group 23"/>
            <p:cNvGrpSpPr/>
            <p:nvPr/>
          </p:nvGrpSpPr>
          <p:grpSpPr>
            <a:xfrm>
              <a:off x="0" y="5130753"/>
              <a:ext cx="234820" cy="23482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pic>
        <p:nvPicPr>
          <p:cNvPr id="25" name="Picture 25"/>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17007767" y="8986702"/>
            <a:ext cx="679181" cy="300074"/>
          </a:xfrm>
          <a:prstGeom prst="rect">
            <a:avLst/>
          </a:prstGeom>
        </p:spPr>
      </p:pic>
      <p:grpSp>
        <p:nvGrpSpPr>
          <p:cNvPr id="26" name="Group 26"/>
          <p:cNvGrpSpPr/>
          <p:nvPr/>
        </p:nvGrpSpPr>
        <p:grpSpPr>
          <a:xfrm>
            <a:off x="1038515" y="1028700"/>
            <a:ext cx="358140" cy="358140"/>
            <a:chOff x="0" y="0"/>
            <a:chExt cx="477520" cy="477520"/>
          </a:xfrm>
        </p:grpSpPr>
        <p:grpSp>
          <p:nvGrpSpPr>
            <p:cNvPr id="27" name="Group 27"/>
            <p:cNvGrpSpPr/>
            <p:nvPr/>
          </p:nvGrpSpPr>
          <p:grpSpPr>
            <a:xfrm>
              <a:off x="0" y="0"/>
              <a:ext cx="477520" cy="77593"/>
              <a:chOff x="0" y="0"/>
              <a:chExt cx="1913890" cy="310990"/>
            </a:xfrm>
          </p:grpSpPr>
          <p:sp>
            <p:nvSpPr>
              <p:cNvPr id="28" name="Freeform 28"/>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29" name="Group 29"/>
            <p:cNvGrpSpPr/>
            <p:nvPr/>
          </p:nvGrpSpPr>
          <p:grpSpPr>
            <a:xfrm>
              <a:off x="0" y="199964"/>
              <a:ext cx="477520" cy="77593"/>
              <a:chOff x="0" y="0"/>
              <a:chExt cx="1913890" cy="310990"/>
            </a:xfrm>
          </p:grpSpPr>
          <p:sp>
            <p:nvSpPr>
              <p:cNvPr id="30" name="Freeform 3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31" name="Group 31"/>
            <p:cNvGrpSpPr/>
            <p:nvPr/>
          </p:nvGrpSpPr>
          <p:grpSpPr>
            <a:xfrm>
              <a:off x="0" y="399927"/>
              <a:ext cx="477520" cy="77593"/>
              <a:chOff x="0" y="0"/>
              <a:chExt cx="1913890" cy="310990"/>
            </a:xfrm>
          </p:grpSpPr>
          <p:sp>
            <p:nvSpPr>
              <p:cNvPr id="32" name="Freeform 32"/>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grpSp>
        <p:nvGrpSpPr>
          <p:cNvPr id="33" name="Group 33"/>
          <p:cNvGrpSpPr/>
          <p:nvPr/>
        </p:nvGrpSpPr>
        <p:grpSpPr>
          <a:xfrm>
            <a:off x="7322228" y="9611508"/>
            <a:ext cx="3643544" cy="586460"/>
            <a:chOff x="0" y="0"/>
            <a:chExt cx="4858059" cy="781947"/>
          </a:xfrm>
        </p:grpSpPr>
        <p:pic>
          <p:nvPicPr>
            <p:cNvPr id="34" name="Picture 3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5" name="Picture 35"/>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66647" y="2021036"/>
            <a:ext cx="8383260" cy="6825883"/>
            <a:chOff x="0" y="0"/>
            <a:chExt cx="11177680" cy="9101177"/>
          </a:xfrm>
        </p:grpSpPr>
        <p:sp>
          <p:nvSpPr>
            <p:cNvPr id="5" name="TextBox 5"/>
            <p:cNvSpPr txBox="1"/>
            <p:nvPr/>
          </p:nvSpPr>
          <p:spPr>
            <a:xfrm>
              <a:off x="0" y="0"/>
              <a:ext cx="11177680" cy="1371600"/>
            </a:xfrm>
            <a:prstGeom prst="rect">
              <a:avLst/>
            </a:prstGeom>
          </p:spPr>
          <p:txBody>
            <a:bodyPr lIns="0" tIns="0" rIns="0" bIns="0" rtlCol="0" anchor="t">
              <a:spAutoFit/>
            </a:bodyPr>
            <a:lstStyle/>
            <a:p>
              <a:pPr>
                <a:lnSpc>
                  <a:spcPts val="8053"/>
                </a:lnSpc>
              </a:pPr>
              <a:r>
                <a:rPr lang="en-US" sz="6711" spc="-134" dirty="0">
                  <a:solidFill>
                    <a:srgbClr val="E94E1B"/>
                  </a:solidFill>
                  <a:latin typeface="Now Bold"/>
                </a:rPr>
                <a:t>Aims</a:t>
              </a:r>
              <a:r>
                <a:rPr lang="en-US" sz="6711" spc="-134" dirty="0">
                  <a:latin typeface="Now Bold"/>
                </a:rPr>
                <a:t> </a:t>
              </a:r>
              <a:r>
                <a:rPr lang="en-US" sz="6711" spc="-134" dirty="0">
                  <a:solidFill>
                    <a:srgbClr val="E94E1B"/>
                  </a:solidFill>
                  <a:latin typeface="Now Bold"/>
                </a:rPr>
                <a:t>of this webinar</a:t>
              </a:r>
            </a:p>
          </p:txBody>
        </p:sp>
        <p:sp>
          <p:nvSpPr>
            <p:cNvPr id="6" name="TextBox 6"/>
            <p:cNvSpPr txBox="1"/>
            <p:nvPr/>
          </p:nvSpPr>
          <p:spPr>
            <a:xfrm>
              <a:off x="750617" y="2585548"/>
              <a:ext cx="10160457" cy="6515629"/>
            </a:xfrm>
            <a:prstGeom prst="rect">
              <a:avLst/>
            </a:prstGeom>
          </p:spPr>
          <p:txBody>
            <a:bodyPr lIns="0" tIns="0" rIns="0" bIns="0" rtlCol="0" anchor="t">
              <a:spAutoFit/>
            </a:bodyPr>
            <a:lstStyle/>
            <a:p>
              <a:pPr>
                <a:lnSpc>
                  <a:spcPts val="4224"/>
                </a:lnSpc>
              </a:pPr>
              <a:r>
                <a:rPr lang="en-US" sz="3600" b="1" dirty="0">
                  <a:solidFill>
                    <a:srgbClr val="2D2E83"/>
                  </a:solidFill>
                  <a:latin typeface="Now"/>
                </a:rPr>
                <a:t>Identifying your pupils' needs</a:t>
              </a:r>
            </a:p>
            <a:p>
              <a:pPr>
                <a:lnSpc>
                  <a:spcPts val="4224"/>
                </a:lnSpc>
              </a:pPr>
              <a:endParaRPr lang="en-US" sz="3600" b="1" dirty="0">
                <a:solidFill>
                  <a:srgbClr val="2D2E83"/>
                </a:solidFill>
                <a:latin typeface="Now"/>
              </a:endParaRPr>
            </a:p>
            <a:p>
              <a:pPr>
                <a:lnSpc>
                  <a:spcPts val="4224"/>
                </a:lnSpc>
              </a:pPr>
              <a:r>
                <a:rPr lang="en-US" sz="3600" b="1" dirty="0">
                  <a:solidFill>
                    <a:srgbClr val="2D2E83"/>
                  </a:solidFill>
                  <a:latin typeface="Now"/>
                </a:rPr>
                <a:t>Potential topics to include in your transition programme</a:t>
              </a:r>
            </a:p>
            <a:p>
              <a:pPr>
                <a:lnSpc>
                  <a:spcPts val="4224"/>
                </a:lnSpc>
              </a:pPr>
              <a:endParaRPr lang="en-US" sz="3600" b="1" dirty="0">
                <a:solidFill>
                  <a:srgbClr val="2D2E83"/>
                </a:solidFill>
                <a:latin typeface="Now"/>
              </a:endParaRPr>
            </a:p>
            <a:p>
              <a:pPr>
                <a:lnSpc>
                  <a:spcPts val="4224"/>
                </a:lnSpc>
              </a:pPr>
              <a:r>
                <a:rPr lang="en-US" sz="3600" b="1" dirty="0">
                  <a:solidFill>
                    <a:srgbClr val="2D2E83"/>
                  </a:solidFill>
                  <a:latin typeface="Now"/>
                </a:rPr>
                <a:t>Effectiveness of your transition programme</a:t>
              </a:r>
            </a:p>
            <a:p>
              <a:pPr>
                <a:lnSpc>
                  <a:spcPts val="4524"/>
                </a:lnSpc>
              </a:pPr>
              <a:endParaRPr lang="en-US" sz="2816" dirty="0">
                <a:solidFill>
                  <a:srgbClr val="632B2B"/>
                </a:solidFill>
                <a:latin typeface="Now"/>
              </a:endParaRPr>
            </a:p>
            <a:p>
              <a:pPr>
                <a:lnSpc>
                  <a:spcPts val="4524"/>
                </a:lnSpc>
              </a:pPr>
              <a:endParaRPr lang="en-US" sz="2816" dirty="0">
                <a:solidFill>
                  <a:srgbClr val="632B2B"/>
                </a:solidFill>
                <a:latin typeface="Now"/>
              </a:endParaRPr>
            </a:p>
          </p:txBody>
        </p:sp>
      </p:grpSp>
      <p:pic>
        <p:nvPicPr>
          <p:cNvPr id="7"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28700" y="1977556"/>
            <a:ext cx="5983358" cy="6013425"/>
          </a:xfrm>
          <a:prstGeom prst="rect">
            <a:avLst/>
          </a:prstGeom>
        </p:spPr>
      </p:pic>
      <p:grpSp>
        <p:nvGrpSpPr>
          <p:cNvPr id="8" name="Group 8"/>
          <p:cNvGrpSpPr/>
          <p:nvPr/>
        </p:nvGrpSpPr>
        <p:grpSpPr>
          <a:xfrm>
            <a:off x="1038515" y="1028700"/>
            <a:ext cx="358140" cy="358140"/>
            <a:chOff x="0" y="0"/>
            <a:chExt cx="477520" cy="477520"/>
          </a:xfrm>
        </p:grpSpPr>
        <p:grpSp>
          <p:nvGrpSpPr>
            <p:cNvPr id="9" name="Group 9"/>
            <p:cNvGrpSpPr/>
            <p:nvPr/>
          </p:nvGrpSpPr>
          <p:grpSpPr>
            <a:xfrm>
              <a:off x="0" y="0"/>
              <a:ext cx="477520" cy="77593"/>
              <a:chOff x="0" y="0"/>
              <a:chExt cx="1913890" cy="310990"/>
            </a:xfrm>
          </p:grpSpPr>
          <p:sp>
            <p:nvSpPr>
              <p:cNvPr id="10" name="Freeform 1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nvGrpSpPr>
            <p:cNvPr id="11" name="Group 11"/>
            <p:cNvGrpSpPr/>
            <p:nvPr/>
          </p:nvGrpSpPr>
          <p:grpSpPr>
            <a:xfrm>
              <a:off x="0" y="199964"/>
              <a:ext cx="477520" cy="77593"/>
              <a:chOff x="0" y="0"/>
              <a:chExt cx="1913890" cy="310990"/>
            </a:xfrm>
          </p:grpSpPr>
          <p:sp>
            <p:nvSpPr>
              <p:cNvPr id="12" name="Freeform 12"/>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nvGrpSpPr>
            <p:cNvPr id="13" name="Group 13"/>
            <p:cNvGrpSpPr/>
            <p:nvPr/>
          </p:nvGrpSpPr>
          <p:grpSpPr>
            <a:xfrm>
              <a:off x="0" y="399927"/>
              <a:ext cx="477520" cy="77593"/>
              <a:chOff x="0" y="0"/>
              <a:chExt cx="1913890" cy="310990"/>
            </a:xfrm>
          </p:grpSpPr>
          <p:sp>
            <p:nvSpPr>
              <p:cNvPr id="14" name="Freeform 14"/>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grpSp>
        <p:nvGrpSpPr>
          <p:cNvPr id="15" name="Group 15"/>
          <p:cNvGrpSpPr/>
          <p:nvPr/>
        </p:nvGrpSpPr>
        <p:grpSpPr>
          <a:xfrm>
            <a:off x="17259300" y="3131410"/>
            <a:ext cx="176115" cy="4024179"/>
            <a:chOff x="0" y="0"/>
            <a:chExt cx="234820" cy="5365572"/>
          </a:xfrm>
        </p:grpSpPr>
        <p:grpSp>
          <p:nvGrpSpPr>
            <p:cNvPr id="16" name="Group 16"/>
            <p:cNvGrpSpPr/>
            <p:nvPr/>
          </p:nvGrpSpPr>
          <p:grpSpPr>
            <a:xfrm>
              <a:off x="0" y="0"/>
              <a:ext cx="234820" cy="23482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8" name="Group 18"/>
            <p:cNvGrpSpPr/>
            <p:nvPr/>
          </p:nvGrpSpPr>
          <p:grpSpPr>
            <a:xfrm>
              <a:off x="0" y="641344"/>
              <a:ext cx="234820" cy="234820"/>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2B2B"/>
              </a:solidFill>
            </p:spPr>
          </p:sp>
        </p:grpSp>
        <p:grpSp>
          <p:nvGrpSpPr>
            <p:cNvPr id="20" name="Group 20"/>
            <p:cNvGrpSpPr/>
            <p:nvPr/>
          </p:nvGrpSpPr>
          <p:grpSpPr>
            <a:xfrm>
              <a:off x="0" y="1282688"/>
              <a:ext cx="234820" cy="23482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2" name="Group 22"/>
            <p:cNvGrpSpPr/>
            <p:nvPr/>
          </p:nvGrpSpPr>
          <p:grpSpPr>
            <a:xfrm>
              <a:off x="0" y="1924032"/>
              <a:ext cx="234820" cy="23482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4" name="Group 24"/>
            <p:cNvGrpSpPr/>
            <p:nvPr/>
          </p:nvGrpSpPr>
          <p:grpSpPr>
            <a:xfrm>
              <a:off x="0" y="2565376"/>
              <a:ext cx="234820" cy="234820"/>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6" name="Group 26"/>
            <p:cNvGrpSpPr/>
            <p:nvPr/>
          </p:nvGrpSpPr>
          <p:grpSpPr>
            <a:xfrm>
              <a:off x="0" y="3206720"/>
              <a:ext cx="234820" cy="23482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8" name="Group 28"/>
            <p:cNvGrpSpPr/>
            <p:nvPr/>
          </p:nvGrpSpPr>
          <p:grpSpPr>
            <a:xfrm>
              <a:off x="0" y="3848064"/>
              <a:ext cx="234820" cy="234820"/>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30" name="Group 30"/>
            <p:cNvGrpSpPr/>
            <p:nvPr/>
          </p:nvGrpSpPr>
          <p:grpSpPr>
            <a:xfrm>
              <a:off x="0" y="4489409"/>
              <a:ext cx="234820" cy="234820"/>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32" name="Group 32"/>
            <p:cNvGrpSpPr/>
            <p:nvPr/>
          </p:nvGrpSpPr>
          <p:grpSpPr>
            <a:xfrm>
              <a:off x="0" y="5130753"/>
              <a:ext cx="234820" cy="234820"/>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pic>
        <p:nvPicPr>
          <p:cNvPr id="34" name="Picture 34"/>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17007767" y="9017092"/>
            <a:ext cx="679181" cy="300074"/>
          </a:xfrm>
          <a:prstGeom prst="rect">
            <a:avLst/>
          </a:prstGeom>
        </p:spPr>
      </p:pic>
      <p:grpSp>
        <p:nvGrpSpPr>
          <p:cNvPr id="35" name="Group 35"/>
          <p:cNvGrpSpPr/>
          <p:nvPr/>
        </p:nvGrpSpPr>
        <p:grpSpPr>
          <a:xfrm>
            <a:off x="7322228" y="9611508"/>
            <a:ext cx="3643544" cy="586460"/>
            <a:chOff x="0" y="0"/>
            <a:chExt cx="4858059" cy="781947"/>
          </a:xfrm>
        </p:grpSpPr>
        <p:pic>
          <p:nvPicPr>
            <p:cNvPr id="36" name="Picture 3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7" name="Picture 3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170753" y="5748736"/>
            <a:ext cx="1751901" cy="3305473"/>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991402" y="5669498"/>
            <a:ext cx="2436988" cy="3355578"/>
          </a:xfrm>
          <a:prstGeom prst="rect">
            <a:avLst/>
          </a:prstGeom>
        </p:spPr>
      </p:pic>
      <p:grpSp>
        <p:nvGrpSpPr>
          <p:cNvPr id="4" name="Group 4"/>
          <p:cNvGrpSpPr/>
          <p:nvPr/>
        </p:nvGrpSpPr>
        <p:grpSpPr>
          <a:xfrm>
            <a:off x="1038515" y="1028700"/>
            <a:ext cx="358140" cy="358140"/>
            <a:chOff x="0" y="0"/>
            <a:chExt cx="477520" cy="477520"/>
          </a:xfrm>
        </p:grpSpPr>
        <p:grpSp>
          <p:nvGrpSpPr>
            <p:cNvPr id="5" name="Group 5"/>
            <p:cNvGrpSpPr/>
            <p:nvPr/>
          </p:nvGrpSpPr>
          <p:grpSpPr>
            <a:xfrm>
              <a:off x="0" y="0"/>
              <a:ext cx="477520" cy="77593"/>
              <a:chOff x="0" y="0"/>
              <a:chExt cx="1913890" cy="310990"/>
            </a:xfrm>
          </p:grpSpPr>
          <p:sp>
            <p:nvSpPr>
              <p:cNvPr id="6" name="Freeform 6"/>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62483"/>
              </a:solidFill>
            </p:spPr>
          </p:sp>
        </p:grpSp>
        <p:grpSp>
          <p:nvGrpSpPr>
            <p:cNvPr id="7" name="Group 7"/>
            <p:cNvGrpSpPr/>
            <p:nvPr/>
          </p:nvGrpSpPr>
          <p:grpSpPr>
            <a:xfrm>
              <a:off x="0" y="199964"/>
              <a:ext cx="477520" cy="77593"/>
              <a:chOff x="0" y="0"/>
              <a:chExt cx="1913890" cy="310990"/>
            </a:xfrm>
          </p:grpSpPr>
          <p:sp>
            <p:nvSpPr>
              <p:cNvPr id="8" name="Freeform 8"/>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62483"/>
              </a:solidFill>
            </p:spPr>
          </p:sp>
        </p:grpSp>
        <p:grpSp>
          <p:nvGrpSpPr>
            <p:cNvPr id="9" name="Group 9"/>
            <p:cNvGrpSpPr/>
            <p:nvPr/>
          </p:nvGrpSpPr>
          <p:grpSpPr>
            <a:xfrm>
              <a:off x="0" y="399927"/>
              <a:ext cx="477520" cy="77593"/>
              <a:chOff x="0" y="0"/>
              <a:chExt cx="1913890" cy="310990"/>
            </a:xfrm>
          </p:grpSpPr>
          <p:sp>
            <p:nvSpPr>
              <p:cNvPr id="10" name="Freeform 1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62483"/>
              </a:solidFill>
            </p:spPr>
          </p:sp>
        </p:grpSp>
      </p:grpSp>
      <p:sp>
        <p:nvSpPr>
          <p:cNvPr id="11" name="TextBox 11"/>
          <p:cNvSpPr txBox="1"/>
          <p:nvPr/>
        </p:nvSpPr>
        <p:spPr>
          <a:xfrm>
            <a:off x="1992915" y="1301115"/>
            <a:ext cx="14988626" cy="3366560"/>
          </a:xfrm>
          <a:prstGeom prst="rect">
            <a:avLst/>
          </a:prstGeom>
        </p:spPr>
        <p:txBody>
          <a:bodyPr lIns="0" tIns="0" rIns="0" bIns="0" rtlCol="0" anchor="t">
            <a:spAutoFit/>
          </a:bodyPr>
          <a:lstStyle/>
          <a:p>
            <a:pPr>
              <a:lnSpc>
                <a:spcPts val="6697"/>
              </a:lnSpc>
            </a:pPr>
            <a:r>
              <a:rPr lang="en-US" sz="4784" spc="-47" dirty="0">
                <a:solidFill>
                  <a:srgbClr val="E94E1B"/>
                </a:solidFill>
                <a:latin typeface="Now Bold"/>
              </a:rPr>
              <a:t>Providing your pupils with the skills to navigate the move from primary to secondary school will boost their confidence and help them look forward to the challenges ahead.</a:t>
            </a:r>
          </a:p>
        </p:txBody>
      </p:sp>
      <p:pic>
        <p:nvPicPr>
          <p:cNvPr id="12" name="Picture 12"/>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5400000">
            <a:off x="877995" y="8875039"/>
            <a:ext cx="679181" cy="300074"/>
          </a:xfrm>
          <a:prstGeom prst="rect">
            <a:avLst/>
          </a:prstGeom>
        </p:spPr>
      </p:pic>
      <p:pic>
        <p:nvPicPr>
          <p:cNvPr id="13" name="Picture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88618" y="5990659"/>
            <a:ext cx="3292333" cy="3267641"/>
          </a:xfrm>
          <a:prstGeom prst="rect">
            <a:avLst/>
          </a:prstGeom>
        </p:spPr>
      </p:pic>
      <p:pic>
        <p:nvPicPr>
          <p:cNvPr id="14" name="Picture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5283483" y="5932545"/>
            <a:ext cx="2508193" cy="2937854"/>
          </a:xfrm>
          <a:prstGeom prst="rect">
            <a:avLst/>
          </a:prstGeom>
        </p:spPr>
      </p:pic>
      <p:pic>
        <p:nvPicPr>
          <p:cNvPr id="15" name="Picture 15"/>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606029" y="5640364"/>
            <a:ext cx="1762398" cy="3413845"/>
          </a:xfrm>
          <a:prstGeom prst="rect">
            <a:avLst/>
          </a:prstGeom>
        </p:spPr>
      </p:pic>
      <p:grpSp>
        <p:nvGrpSpPr>
          <p:cNvPr id="16" name="Group 16"/>
          <p:cNvGrpSpPr/>
          <p:nvPr/>
        </p:nvGrpSpPr>
        <p:grpSpPr>
          <a:xfrm>
            <a:off x="7322228" y="9611508"/>
            <a:ext cx="3643544" cy="586460"/>
            <a:chOff x="0" y="0"/>
            <a:chExt cx="4858059" cy="781947"/>
          </a:xfrm>
        </p:grpSpPr>
        <p:pic>
          <p:nvPicPr>
            <p:cNvPr id="17" name="Picture 17"/>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18" name="Picture 18"/>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0" y="108609"/>
              <a:ext cx="564728" cy="564728"/>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83925" y="493395"/>
            <a:ext cx="10375375" cy="1438275"/>
          </a:xfrm>
          <a:prstGeom prst="rect">
            <a:avLst/>
          </a:prstGeom>
        </p:spPr>
        <p:txBody>
          <a:bodyPr lIns="0" tIns="0" rIns="0" bIns="0" rtlCol="0" anchor="t">
            <a:spAutoFit/>
          </a:bodyPr>
          <a:lstStyle/>
          <a:p>
            <a:pPr marL="0" lvl="0" indent="0" algn="l">
              <a:lnSpc>
                <a:spcPts val="5640"/>
              </a:lnSpc>
              <a:spcBef>
                <a:spcPct val="0"/>
              </a:spcBef>
            </a:pPr>
            <a:r>
              <a:rPr lang="en-US" sz="4700" spc="-94" dirty="0">
                <a:solidFill>
                  <a:srgbClr val="E94E1B"/>
                </a:solidFill>
                <a:latin typeface="Now Bold"/>
              </a:rPr>
              <a:t>Building your 'gold standard' transition programme</a:t>
            </a:r>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77621" y="2441335"/>
            <a:ext cx="5951639" cy="9618810"/>
          </a:xfrm>
          <a:prstGeom prst="rect">
            <a:avLst/>
          </a:prstGeom>
        </p:spPr>
      </p:pic>
      <p:grpSp>
        <p:nvGrpSpPr>
          <p:cNvPr id="4" name="Group 4"/>
          <p:cNvGrpSpPr/>
          <p:nvPr/>
        </p:nvGrpSpPr>
        <p:grpSpPr>
          <a:xfrm>
            <a:off x="1038515" y="1028700"/>
            <a:ext cx="358140" cy="358140"/>
            <a:chOff x="0" y="0"/>
            <a:chExt cx="477520" cy="477520"/>
          </a:xfrm>
        </p:grpSpPr>
        <p:grpSp>
          <p:nvGrpSpPr>
            <p:cNvPr id="5" name="Group 5"/>
            <p:cNvGrpSpPr/>
            <p:nvPr/>
          </p:nvGrpSpPr>
          <p:grpSpPr>
            <a:xfrm>
              <a:off x="0" y="0"/>
              <a:ext cx="477520" cy="77593"/>
              <a:chOff x="0" y="0"/>
              <a:chExt cx="1913890" cy="310990"/>
            </a:xfrm>
          </p:grpSpPr>
          <p:sp>
            <p:nvSpPr>
              <p:cNvPr id="6" name="Freeform 6"/>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nvGrpSpPr>
            <p:cNvPr id="7" name="Group 7"/>
            <p:cNvGrpSpPr/>
            <p:nvPr/>
          </p:nvGrpSpPr>
          <p:grpSpPr>
            <a:xfrm>
              <a:off x="0" y="199964"/>
              <a:ext cx="477520" cy="77593"/>
              <a:chOff x="0" y="0"/>
              <a:chExt cx="1913890" cy="310990"/>
            </a:xfrm>
          </p:grpSpPr>
          <p:sp>
            <p:nvSpPr>
              <p:cNvPr id="8" name="Freeform 8"/>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nvGrpSpPr>
            <p:cNvPr id="9" name="Group 9"/>
            <p:cNvGrpSpPr/>
            <p:nvPr/>
          </p:nvGrpSpPr>
          <p:grpSpPr>
            <a:xfrm>
              <a:off x="0" y="399927"/>
              <a:ext cx="477520" cy="77593"/>
              <a:chOff x="0" y="0"/>
              <a:chExt cx="1913890" cy="310990"/>
            </a:xfrm>
          </p:grpSpPr>
          <p:sp>
            <p:nvSpPr>
              <p:cNvPr id="10" name="Freeform 1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sp>
        <p:nvSpPr>
          <p:cNvPr id="11" name="TextBox 11"/>
          <p:cNvSpPr txBox="1"/>
          <p:nvPr/>
        </p:nvSpPr>
        <p:spPr>
          <a:xfrm>
            <a:off x="8113201" y="2936761"/>
            <a:ext cx="9566641" cy="6464590"/>
          </a:xfrm>
          <a:prstGeom prst="rect">
            <a:avLst/>
          </a:prstGeom>
        </p:spPr>
        <p:txBody>
          <a:bodyPr lIns="0" tIns="0" rIns="0" bIns="0" rtlCol="0" anchor="t">
            <a:spAutoFit/>
          </a:bodyPr>
          <a:lstStyle/>
          <a:p>
            <a:pPr marL="1014731" lvl="1" indent="-507365">
              <a:lnSpc>
                <a:spcPts val="5640"/>
              </a:lnSpc>
              <a:buFont typeface="Arial"/>
              <a:buChar char="•"/>
            </a:pPr>
            <a:r>
              <a:rPr lang="en-US" sz="4700" spc="-94" dirty="0">
                <a:solidFill>
                  <a:srgbClr val="2D2E83"/>
                </a:solidFill>
                <a:latin typeface="Now Bold"/>
              </a:rPr>
              <a:t>Identify pupil needs</a:t>
            </a:r>
          </a:p>
          <a:p>
            <a:pPr marL="1014731" lvl="1" indent="-507365">
              <a:lnSpc>
                <a:spcPts val="5640"/>
              </a:lnSpc>
              <a:buFont typeface="Arial"/>
              <a:buChar char="•"/>
            </a:pPr>
            <a:r>
              <a:rPr lang="en-US" sz="4700" spc="-94" dirty="0">
                <a:solidFill>
                  <a:srgbClr val="2D2E83"/>
                </a:solidFill>
                <a:latin typeface="Now Bold"/>
              </a:rPr>
              <a:t> Devise a list of topics/ activities to address needs</a:t>
            </a:r>
          </a:p>
          <a:p>
            <a:pPr marL="1014731" lvl="1" indent="-507365">
              <a:lnSpc>
                <a:spcPts val="5640"/>
              </a:lnSpc>
              <a:buFont typeface="Arial"/>
              <a:buChar char="•"/>
            </a:pPr>
            <a:r>
              <a:rPr lang="en-US" sz="4700" spc="-94" dirty="0">
                <a:solidFill>
                  <a:srgbClr val="2D2E83"/>
                </a:solidFill>
                <a:latin typeface="Now Bold"/>
              </a:rPr>
              <a:t>Inform parents/carers</a:t>
            </a:r>
          </a:p>
          <a:p>
            <a:pPr marL="1014731" lvl="1" indent="-507365">
              <a:lnSpc>
                <a:spcPts val="5640"/>
              </a:lnSpc>
              <a:buFont typeface="Arial"/>
              <a:buChar char="•"/>
            </a:pPr>
            <a:r>
              <a:rPr lang="en-US" sz="4700" spc="-94" dirty="0">
                <a:solidFill>
                  <a:srgbClr val="2D2E83"/>
                </a:solidFill>
                <a:latin typeface="Now Bold"/>
              </a:rPr>
              <a:t>Baseline measure</a:t>
            </a:r>
          </a:p>
          <a:p>
            <a:pPr marL="1014731" lvl="1" indent="-507365">
              <a:lnSpc>
                <a:spcPts val="5640"/>
              </a:lnSpc>
              <a:buFont typeface="Arial"/>
              <a:buChar char="•"/>
            </a:pPr>
            <a:r>
              <a:rPr lang="en-US" sz="4700" spc="-94" dirty="0">
                <a:solidFill>
                  <a:srgbClr val="2D2E83"/>
                </a:solidFill>
                <a:latin typeface="Now Bold"/>
              </a:rPr>
              <a:t>Carry out programme</a:t>
            </a:r>
          </a:p>
          <a:p>
            <a:pPr marL="1014730" lvl="1" indent="-507365" algn="l">
              <a:lnSpc>
                <a:spcPts val="5640"/>
              </a:lnSpc>
              <a:spcBef>
                <a:spcPct val="0"/>
              </a:spcBef>
              <a:buFont typeface="Arial"/>
              <a:buChar char="•"/>
            </a:pPr>
            <a:r>
              <a:rPr lang="en-US" sz="4700" spc="-94" dirty="0">
                <a:solidFill>
                  <a:srgbClr val="2D2E83"/>
                </a:solidFill>
                <a:latin typeface="Now Bold"/>
              </a:rPr>
              <a:t>Repeat baseline and measure effectiveness of interventions</a:t>
            </a:r>
          </a:p>
        </p:txBody>
      </p:sp>
      <p:grpSp>
        <p:nvGrpSpPr>
          <p:cNvPr id="12" name="Group 12"/>
          <p:cNvGrpSpPr/>
          <p:nvPr/>
        </p:nvGrpSpPr>
        <p:grpSpPr>
          <a:xfrm>
            <a:off x="7322228" y="9611508"/>
            <a:ext cx="3643544" cy="586460"/>
            <a:chOff x="0" y="0"/>
            <a:chExt cx="4858059" cy="781947"/>
          </a:xfrm>
        </p:grpSpPr>
        <p:pic>
          <p:nvPicPr>
            <p:cNvPr id="13"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14" name="Picture 14"/>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0" y="108609"/>
              <a:ext cx="564728" cy="564728"/>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702165" y="0"/>
            <a:ext cx="4461181" cy="8641514"/>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352084" y="1585793"/>
            <a:ext cx="3368986" cy="6153399"/>
          </a:xfrm>
          <a:prstGeom prst="rect">
            <a:avLst/>
          </a:prstGeom>
        </p:spPr>
      </p:pic>
      <p:sp>
        <p:nvSpPr>
          <p:cNvPr id="4" name="TextBox 4"/>
          <p:cNvSpPr txBox="1"/>
          <p:nvPr/>
        </p:nvSpPr>
        <p:spPr>
          <a:xfrm>
            <a:off x="1028700" y="261821"/>
            <a:ext cx="8115300" cy="1969561"/>
          </a:xfrm>
          <a:prstGeom prst="rect">
            <a:avLst/>
          </a:prstGeom>
        </p:spPr>
        <p:txBody>
          <a:bodyPr lIns="0" tIns="0" rIns="0" bIns="0" rtlCol="0" anchor="t">
            <a:spAutoFit/>
          </a:bodyPr>
          <a:lstStyle/>
          <a:p>
            <a:pPr marL="0" lvl="0" indent="0">
              <a:lnSpc>
                <a:spcPts val="7840"/>
              </a:lnSpc>
            </a:pPr>
            <a:r>
              <a:rPr lang="en-US" sz="5600" spc="-112" dirty="0">
                <a:solidFill>
                  <a:srgbClr val="E94E1B"/>
                </a:solidFill>
                <a:latin typeface="Now Bold"/>
              </a:rPr>
              <a:t>Why do we need to measure effectiveness?</a:t>
            </a:r>
          </a:p>
        </p:txBody>
      </p:sp>
      <p:grpSp>
        <p:nvGrpSpPr>
          <p:cNvPr id="5" name="Group 5"/>
          <p:cNvGrpSpPr/>
          <p:nvPr/>
        </p:nvGrpSpPr>
        <p:grpSpPr>
          <a:xfrm>
            <a:off x="17259300" y="3131410"/>
            <a:ext cx="176115" cy="4024179"/>
            <a:chOff x="0" y="0"/>
            <a:chExt cx="234820" cy="5365572"/>
          </a:xfrm>
        </p:grpSpPr>
        <p:grpSp>
          <p:nvGrpSpPr>
            <p:cNvPr id="6" name="Group 6"/>
            <p:cNvGrpSpPr/>
            <p:nvPr/>
          </p:nvGrpSpPr>
          <p:grpSpPr>
            <a:xfrm>
              <a:off x="0" y="0"/>
              <a:ext cx="234820" cy="23482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8" name="Group 8"/>
            <p:cNvGrpSpPr/>
            <p:nvPr/>
          </p:nvGrpSpPr>
          <p:grpSpPr>
            <a:xfrm>
              <a:off x="0" y="641344"/>
              <a:ext cx="234820" cy="23482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0" name="Group 10"/>
            <p:cNvGrpSpPr/>
            <p:nvPr/>
          </p:nvGrpSpPr>
          <p:grpSpPr>
            <a:xfrm>
              <a:off x="0" y="1282688"/>
              <a:ext cx="234820" cy="23482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2" name="Group 12"/>
            <p:cNvGrpSpPr/>
            <p:nvPr/>
          </p:nvGrpSpPr>
          <p:grpSpPr>
            <a:xfrm>
              <a:off x="0" y="1924032"/>
              <a:ext cx="234820" cy="23482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4" name="Group 14"/>
            <p:cNvGrpSpPr/>
            <p:nvPr/>
          </p:nvGrpSpPr>
          <p:grpSpPr>
            <a:xfrm>
              <a:off x="0" y="2565376"/>
              <a:ext cx="234820" cy="234820"/>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6" name="Group 16"/>
            <p:cNvGrpSpPr/>
            <p:nvPr/>
          </p:nvGrpSpPr>
          <p:grpSpPr>
            <a:xfrm>
              <a:off x="0" y="3206720"/>
              <a:ext cx="234820" cy="23482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8" name="Group 18"/>
            <p:cNvGrpSpPr/>
            <p:nvPr/>
          </p:nvGrpSpPr>
          <p:grpSpPr>
            <a:xfrm>
              <a:off x="0" y="3848064"/>
              <a:ext cx="234820" cy="234820"/>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0" name="Group 20"/>
            <p:cNvGrpSpPr/>
            <p:nvPr/>
          </p:nvGrpSpPr>
          <p:grpSpPr>
            <a:xfrm>
              <a:off x="0" y="4489409"/>
              <a:ext cx="234820" cy="23482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2" name="Group 22"/>
            <p:cNvGrpSpPr/>
            <p:nvPr/>
          </p:nvGrpSpPr>
          <p:grpSpPr>
            <a:xfrm>
              <a:off x="0" y="5130753"/>
              <a:ext cx="234820" cy="23482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2B2B"/>
              </a:solidFill>
            </p:spPr>
          </p:sp>
        </p:grpSp>
      </p:grpSp>
      <p:pic>
        <p:nvPicPr>
          <p:cNvPr id="24" name="Picture 24"/>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5400000" flipH="1">
            <a:off x="17007767" y="9017092"/>
            <a:ext cx="679181" cy="300074"/>
          </a:xfrm>
          <a:prstGeom prst="rect">
            <a:avLst/>
          </a:prstGeom>
        </p:spPr>
      </p:pic>
      <p:sp>
        <p:nvSpPr>
          <p:cNvPr id="25" name="TextBox 25"/>
          <p:cNvSpPr txBox="1"/>
          <p:nvPr/>
        </p:nvSpPr>
        <p:spPr>
          <a:xfrm>
            <a:off x="1028700" y="2551564"/>
            <a:ext cx="8115300" cy="7058343"/>
          </a:xfrm>
          <a:prstGeom prst="rect">
            <a:avLst/>
          </a:prstGeom>
        </p:spPr>
        <p:txBody>
          <a:bodyPr lIns="0" tIns="0" rIns="0" bIns="0" rtlCol="0" anchor="t">
            <a:spAutoFit/>
          </a:bodyPr>
          <a:lstStyle/>
          <a:p>
            <a:pPr>
              <a:lnSpc>
                <a:spcPts val="4620"/>
              </a:lnSpc>
            </a:pPr>
            <a:r>
              <a:rPr lang="en-US" sz="3300" spc="-66" dirty="0">
                <a:solidFill>
                  <a:srgbClr val="2D2E83"/>
                </a:solidFill>
                <a:latin typeface="Now Bold"/>
              </a:rPr>
              <a:t>It's easy to assume that pupils' needs have been met by visits to their secondary school- we know that these can sometimes raise anxiety and lead to more questions for pupils.</a:t>
            </a:r>
          </a:p>
          <a:p>
            <a:pPr>
              <a:lnSpc>
                <a:spcPts val="4620"/>
              </a:lnSpc>
            </a:pPr>
            <a:endParaRPr lang="en-US" sz="3300" spc="-66" dirty="0">
              <a:solidFill>
                <a:srgbClr val="2D2E83"/>
              </a:solidFill>
              <a:latin typeface="Now Bold"/>
            </a:endParaRPr>
          </a:p>
          <a:p>
            <a:pPr marL="0" lvl="0" indent="0">
              <a:lnSpc>
                <a:spcPts val="4620"/>
              </a:lnSpc>
            </a:pPr>
            <a:r>
              <a:rPr lang="en-US" sz="3300" spc="-66" dirty="0">
                <a:solidFill>
                  <a:srgbClr val="2D2E83"/>
                </a:solidFill>
                <a:latin typeface="Now Bold"/>
              </a:rPr>
              <a:t>We also know that some secondary schools do not have a very robust programme in place and we shouldn't assume that pupils are getting what they need to build confidence and reduce anxiety</a:t>
            </a:r>
            <a:r>
              <a:rPr lang="en-US" sz="3300" spc="-66" dirty="0">
                <a:solidFill>
                  <a:srgbClr val="000000"/>
                </a:solidFill>
                <a:latin typeface="Now Bold"/>
              </a:rPr>
              <a:t>.</a:t>
            </a:r>
          </a:p>
        </p:txBody>
      </p:sp>
      <p:grpSp>
        <p:nvGrpSpPr>
          <p:cNvPr id="26" name="Group 26"/>
          <p:cNvGrpSpPr/>
          <p:nvPr/>
        </p:nvGrpSpPr>
        <p:grpSpPr>
          <a:xfrm>
            <a:off x="7322228" y="9611508"/>
            <a:ext cx="3643544" cy="586460"/>
            <a:chOff x="0" y="0"/>
            <a:chExt cx="4858059" cy="781947"/>
          </a:xfrm>
        </p:grpSpPr>
        <p:pic>
          <p:nvPicPr>
            <p:cNvPr id="27" name="Picture 2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28" name="Picture 28"/>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0" y="108609"/>
              <a:ext cx="564728" cy="564728"/>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84056" y="2246156"/>
            <a:ext cx="6175274" cy="5820196"/>
          </a:xfrm>
          <a:prstGeom prst="rect">
            <a:avLst/>
          </a:prstGeom>
        </p:spPr>
      </p:pic>
      <p:grpSp>
        <p:nvGrpSpPr>
          <p:cNvPr id="3" name="Group 3"/>
          <p:cNvGrpSpPr/>
          <p:nvPr/>
        </p:nvGrpSpPr>
        <p:grpSpPr>
          <a:xfrm>
            <a:off x="7540928" y="1161922"/>
            <a:ext cx="9100693" cy="7745562"/>
            <a:chOff x="0" y="0"/>
            <a:chExt cx="12134257" cy="10327417"/>
          </a:xfrm>
        </p:grpSpPr>
        <p:sp>
          <p:nvSpPr>
            <p:cNvPr id="4" name="TextBox 4"/>
            <p:cNvSpPr txBox="1"/>
            <p:nvPr/>
          </p:nvSpPr>
          <p:spPr>
            <a:xfrm>
              <a:off x="0" y="0"/>
              <a:ext cx="12134257" cy="1476261"/>
            </a:xfrm>
            <a:prstGeom prst="rect">
              <a:avLst/>
            </a:prstGeom>
          </p:spPr>
          <p:txBody>
            <a:bodyPr lIns="0" tIns="0" rIns="0" bIns="0" rtlCol="0" anchor="t">
              <a:spAutoFit/>
            </a:bodyPr>
            <a:lstStyle/>
            <a:p>
              <a:pPr marL="0" lvl="0" indent="0" algn="l">
                <a:lnSpc>
                  <a:spcPts val="8639"/>
                </a:lnSpc>
                <a:spcBef>
                  <a:spcPct val="0"/>
                </a:spcBef>
              </a:pPr>
              <a:r>
                <a:rPr lang="en-US" sz="7199" spc="-143" dirty="0">
                  <a:solidFill>
                    <a:srgbClr val="2D2E83"/>
                  </a:solidFill>
                  <a:latin typeface="Now Bold"/>
                </a:rPr>
                <a:t>What about COVID?</a:t>
              </a:r>
            </a:p>
          </p:txBody>
        </p:sp>
        <p:sp>
          <p:nvSpPr>
            <p:cNvPr id="5" name="TextBox 5"/>
            <p:cNvSpPr txBox="1"/>
            <p:nvPr/>
          </p:nvSpPr>
          <p:spPr>
            <a:xfrm>
              <a:off x="0" y="3090322"/>
              <a:ext cx="12134257" cy="7237095"/>
            </a:xfrm>
            <a:prstGeom prst="rect">
              <a:avLst/>
            </a:prstGeom>
          </p:spPr>
          <p:txBody>
            <a:bodyPr lIns="0" tIns="0" rIns="0" bIns="0" rtlCol="0" anchor="t">
              <a:spAutoFit/>
            </a:bodyPr>
            <a:lstStyle/>
            <a:p>
              <a:pPr marL="777240" lvl="1" indent="-388620">
                <a:lnSpc>
                  <a:spcPts val="5400"/>
                </a:lnSpc>
                <a:buFont typeface="Arial"/>
                <a:buChar char="•"/>
              </a:pPr>
              <a:r>
                <a:rPr lang="en-US" sz="3599" dirty="0">
                  <a:solidFill>
                    <a:srgbClr val="E94E1B"/>
                  </a:solidFill>
                  <a:latin typeface="Now"/>
                </a:rPr>
                <a:t>Currently a bit of an unknown quantity</a:t>
              </a:r>
            </a:p>
            <a:p>
              <a:pPr marL="777240" lvl="1" indent="-388620">
                <a:lnSpc>
                  <a:spcPts val="5400"/>
                </a:lnSpc>
                <a:buFont typeface="Arial"/>
                <a:buChar char="•"/>
              </a:pPr>
              <a:r>
                <a:rPr lang="en-US" sz="3600" dirty="0">
                  <a:solidFill>
                    <a:srgbClr val="E94E1B"/>
                  </a:solidFill>
                  <a:latin typeface="Now"/>
                </a:rPr>
                <a:t>Children at secondary school have had additional restrictions e.g. wearing masks and regularly carrying out lateral flow tests</a:t>
              </a:r>
            </a:p>
            <a:p>
              <a:pPr marL="777240" lvl="1" indent="-388620" algn="l">
                <a:lnSpc>
                  <a:spcPts val="5399"/>
                </a:lnSpc>
                <a:buFont typeface="Arial"/>
                <a:buChar char="•"/>
              </a:pPr>
              <a:r>
                <a:rPr lang="en-US" sz="3600" dirty="0">
                  <a:solidFill>
                    <a:srgbClr val="E94E1B"/>
                  </a:solidFill>
                  <a:latin typeface="Now"/>
                </a:rPr>
                <a:t>Secondary schools will help children manage this if it is necessary</a:t>
              </a:r>
            </a:p>
          </p:txBody>
        </p:sp>
      </p:grpSp>
      <p:grpSp>
        <p:nvGrpSpPr>
          <p:cNvPr id="6" name="Group 6"/>
          <p:cNvGrpSpPr/>
          <p:nvPr/>
        </p:nvGrpSpPr>
        <p:grpSpPr>
          <a:xfrm>
            <a:off x="1038515" y="1028700"/>
            <a:ext cx="358140" cy="358140"/>
            <a:chOff x="0" y="0"/>
            <a:chExt cx="477520" cy="477520"/>
          </a:xfrm>
        </p:grpSpPr>
        <p:grpSp>
          <p:nvGrpSpPr>
            <p:cNvPr id="7" name="Group 7"/>
            <p:cNvGrpSpPr/>
            <p:nvPr/>
          </p:nvGrpSpPr>
          <p:grpSpPr>
            <a:xfrm>
              <a:off x="0" y="0"/>
              <a:ext cx="477520" cy="77593"/>
              <a:chOff x="0" y="0"/>
              <a:chExt cx="1913890" cy="310990"/>
            </a:xfrm>
          </p:grpSpPr>
          <p:sp>
            <p:nvSpPr>
              <p:cNvPr id="8" name="Freeform 8"/>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nvGrpSpPr>
            <p:cNvPr id="9" name="Group 9"/>
            <p:cNvGrpSpPr/>
            <p:nvPr/>
          </p:nvGrpSpPr>
          <p:grpSpPr>
            <a:xfrm>
              <a:off x="0" y="199964"/>
              <a:ext cx="477520" cy="77593"/>
              <a:chOff x="0" y="0"/>
              <a:chExt cx="1913890" cy="310990"/>
            </a:xfrm>
          </p:grpSpPr>
          <p:sp>
            <p:nvSpPr>
              <p:cNvPr id="10" name="Freeform 1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nvGrpSpPr>
            <p:cNvPr id="11" name="Group 11"/>
            <p:cNvGrpSpPr/>
            <p:nvPr/>
          </p:nvGrpSpPr>
          <p:grpSpPr>
            <a:xfrm>
              <a:off x="0" y="399927"/>
              <a:ext cx="477520" cy="77593"/>
              <a:chOff x="0" y="0"/>
              <a:chExt cx="1913890" cy="310990"/>
            </a:xfrm>
          </p:grpSpPr>
          <p:sp>
            <p:nvSpPr>
              <p:cNvPr id="12" name="Freeform 12"/>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grpSp>
        <p:nvGrpSpPr>
          <p:cNvPr id="13" name="Group 13"/>
          <p:cNvGrpSpPr/>
          <p:nvPr/>
        </p:nvGrpSpPr>
        <p:grpSpPr>
          <a:xfrm>
            <a:off x="17259300" y="3131410"/>
            <a:ext cx="176115" cy="17611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15" name="Group 15"/>
          <p:cNvGrpSpPr/>
          <p:nvPr/>
        </p:nvGrpSpPr>
        <p:grpSpPr>
          <a:xfrm>
            <a:off x="17259300" y="3612418"/>
            <a:ext cx="176115" cy="176115"/>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17" name="Group 17"/>
          <p:cNvGrpSpPr/>
          <p:nvPr/>
        </p:nvGrpSpPr>
        <p:grpSpPr>
          <a:xfrm>
            <a:off x="17259300" y="4093426"/>
            <a:ext cx="176115" cy="176115"/>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19" name="Group 19"/>
          <p:cNvGrpSpPr/>
          <p:nvPr/>
        </p:nvGrpSpPr>
        <p:grpSpPr>
          <a:xfrm>
            <a:off x="17259300" y="4574435"/>
            <a:ext cx="176115" cy="176115"/>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21" name="Group 21"/>
          <p:cNvGrpSpPr/>
          <p:nvPr/>
        </p:nvGrpSpPr>
        <p:grpSpPr>
          <a:xfrm>
            <a:off x="17259300" y="5055443"/>
            <a:ext cx="176115" cy="176115"/>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23" name="Group 23"/>
          <p:cNvGrpSpPr/>
          <p:nvPr/>
        </p:nvGrpSpPr>
        <p:grpSpPr>
          <a:xfrm>
            <a:off x="17259300" y="5536451"/>
            <a:ext cx="176115" cy="1761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25" name="Group 25"/>
          <p:cNvGrpSpPr/>
          <p:nvPr/>
        </p:nvGrpSpPr>
        <p:grpSpPr>
          <a:xfrm>
            <a:off x="17259300" y="6017459"/>
            <a:ext cx="176115" cy="1761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27" name="Group 27"/>
          <p:cNvGrpSpPr/>
          <p:nvPr/>
        </p:nvGrpSpPr>
        <p:grpSpPr>
          <a:xfrm>
            <a:off x="17259300" y="6498467"/>
            <a:ext cx="176115" cy="1761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sp>
      </p:grpSp>
      <p:grpSp>
        <p:nvGrpSpPr>
          <p:cNvPr id="29" name="Group 29"/>
          <p:cNvGrpSpPr/>
          <p:nvPr/>
        </p:nvGrpSpPr>
        <p:grpSpPr>
          <a:xfrm>
            <a:off x="17259300" y="6979475"/>
            <a:ext cx="176115" cy="176115"/>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pic>
        <p:nvPicPr>
          <p:cNvPr id="31" name="Picture 31"/>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17007767" y="9017092"/>
            <a:ext cx="679181" cy="300074"/>
          </a:xfrm>
          <a:prstGeom prst="rect">
            <a:avLst/>
          </a:prstGeom>
        </p:spPr>
      </p:pic>
      <p:grpSp>
        <p:nvGrpSpPr>
          <p:cNvPr id="32" name="Group 32"/>
          <p:cNvGrpSpPr/>
          <p:nvPr/>
        </p:nvGrpSpPr>
        <p:grpSpPr>
          <a:xfrm>
            <a:off x="7322228" y="9611508"/>
            <a:ext cx="3643544" cy="586460"/>
            <a:chOff x="0" y="0"/>
            <a:chExt cx="4858059" cy="781947"/>
          </a:xfrm>
        </p:grpSpPr>
        <p:pic>
          <p:nvPicPr>
            <p:cNvPr id="33" name="Picture 3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4" name="Picture 3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07770" y="2777427"/>
            <a:ext cx="7456731" cy="6207729"/>
          </a:xfrm>
          <a:prstGeom prst="rect">
            <a:avLst/>
          </a:prstGeom>
        </p:spPr>
      </p:pic>
      <p:sp>
        <p:nvSpPr>
          <p:cNvPr id="3" name="TextBox 3"/>
          <p:cNvSpPr txBox="1"/>
          <p:nvPr/>
        </p:nvSpPr>
        <p:spPr>
          <a:xfrm>
            <a:off x="1953882" y="579381"/>
            <a:ext cx="9478955" cy="1106805"/>
          </a:xfrm>
          <a:prstGeom prst="rect">
            <a:avLst/>
          </a:prstGeom>
        </p:spPr>
        <p:txBody>
          <a:bodyPr lIns="0" tIns="0" rIns="0" bIns="0" rtlCol="0" anchor="t">
            <a:spAutoFit/>
          </a:bodyPr>
          <a:lstStyle/>
          <a:p>
            <a:pPr marL="0" lvl="0" indent="0" algn="l">
              <a:lnSpc>
                <a:spcPts val="8640"/>
              </a:lnSpc>
              <a:spcBef>
                <a:spcPct val="0"/>
              </a:spcBef>
            </a:pPr>
            <a:r>
              <a:rPr lang="en-US" sz="7200" spc="-144" dirty="0">
                <a:solidFill>
                  <a:srgbClr val="E94E1B"/>
                </a:solidFill>
                <a:latin typeface="Now Bold"/>
              </a:rPr>
              <a:t>What about parents?</a:t>
            </a:r>
          </a:p>
        </p:txBody>
      </p:sp>
      <p:grpSp>
        <p:nvGrpSpPr>
          <p:cNvPr id="4" name="Group 4"/>
          <p:cNvGrpSpPr/>
          <p:nvPr/>
        </p:nvGrpSpPr>
        <p:grpSpPr>
          <a:xfrm>
            <a:off x="1028700" y="924616"/>
            <a:ext cx="358140" cy="208167"/>
            <a:chOff x="0" y="0"/>
            <a:chExt cx="477520" cy="277556"/>
          </a:xfrm>
        </p:grpSpPr>
        <p:grpSp>
          <p:nvGrpSpPr>
            <p:cNvPr id="5" name="Group 5"/>
            <p:cNvGrpSpPr/>
            <p:nvPr/>
          </p:nvGrpSpPr>
          <p:grpSpPr>
            <a:xfrm>
              <a:off x="0" y="0"/>
              <a:ext cx="477520" cy="77593"/>
              <a:chOff x="0" y="0"/>
              <a:chExt cx="1913890" cy="310990"/>
            </a:xfrm>
          </p:grpSpPr>
          <p:sp>
            <p:nvSpPr>
              <p:cNvPr id="6" name="Freeform 6"/>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nvGrpSpPr>
            <p:cNvPr id="7" name="Group 7"/>
            <p:cNvGrpSpPr/>
            <p:nvPr/>
          </p:nvGrpSpPr>
          <p:grpSpPr>
            <a:xfrm>
              <a:off x="0" y="199964"/>
              <a:ext cx="477520" cy="77593"/>
              <a:chOff x="0" y="0"/>
              <a:chExt cx="1913890" cy="310990"/>
            </a:xfrm>
          </p:grpSpPr>
          <p:sp>
            <p:nvSpPr>
              <p:cNvPr id="8" name="Freeform 8"/>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grpSp>
        <p:nvGrpSpPr>
          <p:cNvPr id="9" name="Group 9"/>
          <p:cNvGrpSpPr/>
          <p:nvPr/>
        </p:nvGrpSpPr>
        <p:grpSpPr>
          <a:xfrm>
            <a:off x="17259300" y="3150651"/>
            <a:ext cx="176115" cy="4024179"/>
            <a:chOff x="0" y="0"/>
            <a:chExt cx="234820" cy="5365572"/>
          </a:xfrm>
        </p:grpSpPr>
        <p:grpSp>
          <p:nvGrpSpPr>
            <p:cNvPr id="10" name="Group 10"/>
            <p:cNvGrpSpPr/>
            <p:nvPr/>
          </p:nvGrpSpPr>
          <p:grpSpPr>
            <a:xfrm>
              <a:off x="0" y="1282688"/>
              <a:ext cx="234820" cy="23482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12" name="Group 12"/>
            <p:cNvGrpSpPr/>
            <p:nvPr/>
          </p:nvGrpSpPr>
          <p:grpSpPr>
            <a:xfrm>
              <a:off x="0" y="0"/>
              <a:ext cx="234820" cy="23482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14" name="Group 14"/>
            <p:cNvGrpSpPr/>
            <p:nvPr/>
          </p:nvGrpSpPr>
          <p:grpSpPr>
            <a:xfrm>
              <a:off x="0" y="641344"/>
              <a:ext cx="234820" cy="234820"/>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16" name="Group 16"/>
            <p:cNvGrpSpPr/>
            <p:nvPr/>
          </p:nvGrpSpPr>
          <p:grpSpPr>
            <a:xfrm>
              <a:off x="0" y="1924032"/>
              <a:ext cx="234820" cy="23482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18" name="Group 18"/>
            <p:cNvGrpSpPr/>
            <p:nvPr/>
          </p:nvGrpSpPr>
          <p:grpSpPr>
            <a:xfrm>
              <a:off x="0" y="2565376"/>
              <a:ext cx="234820" cy="234820"/>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sp>
        </p:grpSp>
        <p:grpSp>
          <p:nvGrpSpPr>
            <p:cNvPr id="20" name="Group 20"/>
            <p:cNvGrpSpPr/>
            <p:nvPr/>
          </p:nvGrpSpPr>
          <p:grpSpPr>
            <a:xfrm>
              <a:off x="0" y="3206720"/>
              <a:ext cx="234820" cy="23482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22" name="Group 22"/>
            <p:cNvGrpSpPr/>
            <p:nvPr/>
          </p:nvGrpSpPr>
          <p:grpSpPr>
            <a:xfrm>
              <a:off x="0" y="3848064"/>
              <a:ext cx="234820" cy="23482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24" name="Group 24"/>
            <p:cNvGrpSpPr/>
            <p:nvPr/>
          </p:nvGrpSpPr>
          <p:grpSpPr>
            <a:xfrm>
              <a:off x="0" y="4489409"/>
              <a:ext cx="234820" cy="234820"/>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26" name="Group 26"/>
            <p:cNvGrpSpPr/>
            <p:nvPr/>
          </p:nvGrpSpPr>
          <p:grpSpPr>
            <a:xfrm>
              <a:off x="0" y="5130753"/>
              <a:ext cx="234820" cy="23482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pic>
        <p:nvPicPr>
          <p:cNvPr id="28" name="Picture 28"/>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17007767" y="9005943"/>
            <a:ext cx="679181" cy="300074"/>
          </a:xfrm>
          <a:prstGeom prst="rect">
            <a:avLst/>
          </a:prstGeom>
        </p:spPr>
      </p:pic>
      <p:sp>
        <p:nvSpPr>
          <p:cNvPr id="29" name="TextBox 29"/>
          <p:cNvSpPr txBox="1"/>
          <p:nvPr/>
        </p:nvSpPr>
        <p:spPr>
          <a:xfrm>
            <a:off x="9144000" y="1730155"/>
            <a:ext cx="7384851" cy="7765415"/>
          </a:xfrm>
          <a:prstGeom prst="rect">
            <a:avLst/>
          </a:prstGeom>
        </p:spPr>
        <p:txBody>
          <a:bodyPr lIns="0" tIns="0" rIns="0" bIns="0" rtlCol="0" anchor="t">
            <a:spAutoFit/>
          </a:bodyPr>
          <a:lstStyle/>
          <a:p>
            <a:pPr>
              <a:lnSpc>
                <a:spcPts val="5110"/>
              </a:lnSpc>
            </a:pPr>
            <a:r>
              <a:rPr lang="en-US" sz="3650" dirty="0">
                <a:solidFill>
                  <a:srgbClr val="2D2E83"/>
                </a:solidFill>
                <a:latin typeface="Now Bold"/>
              </a:rPr>
              <a:t>Parents are often worried about transition too, particularly if it is their first child who is making the move.</a:t>
            </a:r>
          </a:p>
          <a:p>
            <a:pPr>
              <a:lnSpc>
                <a:spcPts val="5110"/>
              </a:lnSpc>
            </a:pPr>
            <a:endParaRPr lang="en-US" sz="3650" dirty="0">
              <a:solidFill>
                <a:srgbClr val="2D2E83"/>
              </a:solidFill>
              <a:latin typeface="Now Bold"/>
            </a:endParaRPr>
          </a:p>
          <a:p>
            <a:pPr>
              <a:lnSpc>
                <a:spcPts val="5110"/>
              </a:lnSpc>
            </a:pPr>
            <a:r>
              <a:rPr lang="en-US" sz="3650" dirty="0">
                <a:solidFill>
                  <a:srgbClr val="2D2E83"/>
                </a:solidFill>
                <a:latin typeface="Now Bold"/>
              </a:rPr>
              <a:t>Parents are likely to be reassured if you share the steps you are taking to prepare their children for secondary school with them and they can continue the discussions at home.</a:t>
            </a:r>
          </a:p>
        </p:txBody>
      </p:sp>
      <p:grpSp>
        <p:nvGrpSpPr>
          <p:cNvPr id="30" name="Group 30"/>
          <p:cNvGrpSpPr/>
          <p:nvPr/>
        </p:nvGrpSpPr>
        <p:grpSpPr>
          <a:xfrm>
            <a:off x="7322228" y="9611508"/>
            <a:ext cx="3643544" cy="586460"/>
            <a:chOff x="0" y="0"/>
            <a:chExt cx="4858059" cy="781947"/>
          </a:xfrm>
        </p:grpSpPr>
        <p:pic>
          <p:nvPicPr>
            <p:cNvPr id="31" name="Picture 3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2" name="Picture 32"/>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07770" y="2777427"/>
            <a:ext cx="7456731" cy="6207729"/>
          </a:xfrm>
          <a:prstGeom prst="rect">
            <a:avLst/>
          </a:prstGeom>
        </p:spPr>
      </p:pic>
      <p:grpSp>
        <p:nvGrpSpPr>
          <p:cNvPr id="3" name="Group 3"/>
          <p:cNvGrpSpPr/>
          <p:nvPr/>
        </p:nvGrpSpPr>
        <p:grpSpPr>
          <a:xfrm>
            <a:off x="1028700" y="924616"/>
            <a:ext cx="358140" cy="208167"/>
            <a:chOff x="0" y="0"/>
            <a:chExt cx="477520" cy="277556"/>
          </a:xfrm>
        </p:grpSpPr>
        <p:grpSp>
          <p:nvGrpSpPr>
            <p:cNvPr id="4" name="Group 4"/>
            <p:cNvGrpSpPr/>
            <p:nvPr/>
          </p:nvGrpSpPr>
          <p:grpSpPr>
            <a:xfrm>
              <a:off x="0" y="0"/>
              <a:ext cx="477520" cy="77593"/>
              <a:chOff x="0" y="0"/>
              <a:chExt cx="1913890" cy="310990"/>
            </a:xfrm>
          </p:grpSpPr>
          <p:sp>
            <p:nvSpPr>
              <p:cNvPr id="5" name="Freeform 5"/>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6" name="Group 6"/>
            <p:cNvGrpSpPr/>
            <p:nvPr/>
          </p:nvGrpSpPr>
          <p:grpSpPr>
            <a:xfrm>
              <a:off x="0" y="199964"/>
              <a:ext cx="477520" cy="77593"/>
              <a:chOff x="0" y="0"/>
              <a:chExt cx="1913890" cy="310990"/>
            </a:xfrm>
          </p:grpSpPr>
          <p:sp>
            <p:nvSpPr>
              <p:cNvPr id="7" name="Freeform 7"/>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grpSp>
        <p:nvGrpSpPr>
          <p:cNvPr id="8" name="Group 8"/>
          <p:cNvGrpSpPr/>
          <p:nvPr/>
        </p:nvGrpSpPr>
        <p:grpSpPr>
          <a:xfrm>
            <a:off x="17259300" y="3150651"/>
            <a:ext cx="176115" cy="4024179"/>
            <a:chOff x="0" y="0"/>
            <a:chExt cx="234820" cy="5365572"/>
          </a:xfrm>
        </p:grpSpPr>
        <p:grpSp>
          <p:nvGrpSpPr>
            <p:cNvPr id="9" name="Group 9"/>
            <p:cNvGrpSpPr/>
            <p:nvPr/>
          </p:nvGrpSpPr>
          <p:grpSpPr>
            <a:xfrm>
              <a:off x="0" y="1282688"/>
              <a:ext cx="234820" cy="23482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11" name="Group 11"/>
            <p:cNvGrpSpPr/>
            <p:nvPr/>
          </p:nvGrpSpPr>
          <p:grpSpPr>
            <a:xfrm>
              <a:off x="0" y="0"/>
              <a:ext cx="234820" cy="23482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13" name="Group 13"/>
            <p:cNvGrpSpPr/>
            <p:nvPr/>
          </p:nvGrpSpPr>
          <p:grpSpPr>
            <a:xfrm>
              <a:off x="0" y="641344"/>
              <a:ext cx="234820" cy="23482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15" name="Group 15"/>
            <p:cNvGrpSpPr/>
            <p:nvPr/>
          </p:nvGrpSpPr>
          <p:grpSpPr>
            <a:xfrm>
              <a:off x="0" y="1924032"/>
              <a:ext cx="234820" cy="23482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17" name="Group 17"/>
            <p:cNvGrpSpPr/>
            <p:nvPr/>
          </p:nvGrpSpPr>
          <p:grpSpPr>
            <a:xfrm>
              <a:off x="0" y="2565376"/>
              <a:ext cx="234820" cy="23482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sp>
        </p:grpSp>
        <p:grpSp>
          <p:nvGrpSpPr>
            <p:cNvPr id="19" name="Group 19"/>
            <p:cNvGrpSpPr/>
            <p:nvPr/>
          </p:nvGrpSpPr>
          <p:grpSpPr>
            <a:xfrm>
              <a:off x="0" y="3206720"/>
              <a:ext cx="234820" cy="234820"/>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21" name="Group 21"/>
            <p:cNvGrpSpPr/>
            <p:nvPr/>
          </p:nvGrpSpPr>
          <p:grpSpPr>
            <a:xfrm>
              <a:off x="0" y="3848064"/>
              <a:ext cx="234820" cy="23482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23" name="Group 23"/>
            <p:cNvGrpSpPr/>
            <p:nvPr/>
          </p:nvGrpSpPr>
          <p:grpSpPr>
            <a:xfrm>
              <a:off x="0" y="4489409"/>
              <a:ext cx="234820" cy="23482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nvGrpSpPr>
            <p:cNvPr id="25" name="Group 25"/>
            <p:cNvGrpSpPr/>
            <p:nvPr/>
          </p:nvGrpSpPr>
          <p:grpSpPr>
            <a:xfrm>
              <a:off x="0" y="5130753"/>
              <a:ext cx="234820" cy="234820"/>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alpha val="49804"/>
                </a:srgbClr>
              </a:solidFill>
            </p:spPr>
          </p:sp>
        </p:grpSp>
      </p:grpSp>
      <p:pic>
        <p:nvPicPr>
          <p:cNvPr id="27" name="Picture 27"/>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17007767" y="9005943"/>
            <a:ext cx="679181" cy="300074"/>
          </a:xfrm>
          <a:prstGeom prst="rect">
            <a:avLst/>
          </a:prstGeom>
        </p:spPr>
      </p:pic>
      <p:sp>
        <p:nvSpPr>
          <p:cNvPr id="28" name="TextBox 28"/>
          <p:cNvSpPr txBox="1"/>
          <p:nvPr/>
        </p:nvSpPr>
        <p:spPr>
          <a:xfrm>
            <a:off x="9294318" y="1375402"/>
            <a:ext cx="7384851" cy="7765415"/>
          </a:xfrm>
          <a:prstGeom prst="rect">
            <a:avLst/>
          </a:prstGeom>
        </p:spPr>
        <p:txBody>
          <a:bodyPr lIns="0" tIns="0" rIns="0" bIns="0" rtlCol="0" anchor="t">
            <a:spAutoFit/>
          </a:bodyPr>
          <a:lstStyle/>
          <a:p>
            <a:pPr>
              <a:lnSpc>
                <a:spcPts val="5110"/>
              </a:lnSpc>
            </a:pPr>
            <a:r>
              <a:rPr lang="en-US" sz="3650" dirty="0">
                <a:solidFill>
                  <a:srgbClr val="2D2E83"/>
                </a:solidFill>
                <a:latin typeface="Now Bold"/>
              </a:rPr>
              <a:t>Striking the balance between giving their children more independence but still being there to offer support can also be tricky.</a:t>
            </a:r>
          </a:p>
          <a:p>
            <a:pPr>
              <a:lnSpc>
                <a:spcPts val="5110"/>
              </a:lnSpc>
            </a:pPr>
            <a:endParaRPr lang="en-US" sz="3650" dirty="0">
              <a:solidFill>
                <a:srgbClr val="2D2E83"/>
              </a:solidFill>
              <a:latin typeface="Now Bold"/>
            </a:endParaRPr>
          </a:p>
          <a:p>
            <a:pPr>
              <a:lnSpc>
                <a:spcPts val="5110"/>
              </a:lnSpc>
            </a:pPr>
            <a:r>
              <a:rPr lang="en-US" sz="3650" dirty="0">
                <a:solidFill>
                  <a:srgbClr val="2D2E83"/>
                </a:solidFill>
                <a:latin typeface="Now Bold"/>
              </a:rPr>
              <a:t>If anything children need more support from parents when they move to secondary school as they are facing so many changes at the same time including puberty.</a:t>
            </a:r>
          </a:p>
        </p:txBody>
      </p:sp>
      <p:grpSp>
        <p:nvGrpSpPr>
          <p:cNvPr id="29" name="Group 29"/>
          <p:cNvGrpSpPr/>
          <p:nvPr/>
        </p:nvGrpSpPr>
        <p:grpSpPr>
          <a:xfrm>
            <a:off x="7322228" y="9611508"/>
            <a:ext cx="3643544" cy="586460"/>
            <a:chOff x="0" y="0"/>
            <a:chExt cx="4858059" cy="781947"/>
          </a:xfrm>
        </p:grpSpPr>
        <p:pic>
          <p:nvPicPr>
            <p:cNvPr id="30" name="Picture 3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1" name="Picture 31"/>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20397" y="3132594"/>
            <a:ext cx="7819776" cy="2924175"/>
          </a:xfrm>
          <a:prstGeom prst="rect">
            <a:avLst/>
          </a:prstGeom>
        </p:spPr>
        <p:txBody>
          <a:bodyPr lIns="0" tIns="0" rIns="0" bIns="0" rtlCol="0" anchor="t">
            <a:spAutoFit/>
          </a:bodyPr>
          <a:lstStyle/>
          <a:p>
            <a:pPr>
              <a:lnSpc>
                <a:spcPts val="8639"/>
              </a:lnSpc>
            </a:pPr>
            <a:r>
              <a:rPr lang="en-US" sz="7200" spc="-144" dirty="0">
                <a:solidFill>
                  <a:srgbClr val="2D2E83"/>
                </a:solidFill>
                <a:latin typeface="Now Bold"/>
              </a:rPr>
              <a:t>Any questions?</a:t>
            </a:r>
          </a:p>
          <a:p>
            <a:pPr>
              <a:lnSpc>
                <a:spcPts val="8639"/>
              </a:lnSpc>
            </a:pPr>
            <a:endParaRPr lang="en-US" sz="7200" spc="-144" dirty="0">
              <a:solidFill>
                <a:srgbClr val="2D2E83"/>
              </a:solidFill>
              <a:latin typeface="Now Bold"/>
            </a:endParaRPr>
          </a:p>
          <a:p>
            <a:pPr marL="0" lvl="0" indent="0" algn="l">
              <a:lnSpc>
                <a:spcPts val="5640"/>
              </a:lnSpc>
              <a:spcBef>
                <a:spcPct val="0"/>
              </a:spcBef>
            </a:pPr>
            <a:r>
              <a:rPr lang="en-US" sz="4699" spc="-93" dirty="0">
                <a:solidFill>
                  <a:srgbClr val="2D2E83"/>
                </a:solidFill>
                <a:latin typeface="Now Bold"/>
              </a:rPr>
              <a:t>info@chameleonpde.com</a:t>
            </a:r>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77621" y="2441335"/>
            <a:ext cx="5951639" cy="9618810"/>
          </a:xfrm>
          <a:prstGeom prst="rect">
            <a:avLst/>
          </a:prstGeom>
        </p:spPr>
      </p:pic>
      <p:grpSp>
        <p:nvGrpSpPr>
          <p:cNvPr id="4" name="Group 4"/>
          <p:cNvGrpSpPr/>
          <p:nvPr/>
        </p:nvGrpSpPr>
        <p:grpSpPr>
          <a:xfrm>
            <a:off x="17259300" y="3131410"/>
            <a:ext cx="176115" cy="4024179"/>
            <a:chOff x="0" y="0"/>
            <a:chExt cx="234820" cy="5365572"/>
          </a:xfrm>
        </p:grpSpPr>
        <p:grpSp>
          <p:nvGrpSpPr>
            <p:cNvPr id="5" name="Group 5"/>
            <p:cNvGrpSpPr/>
            <p:nvPr/>
          </p:nvGrpSpPr>
          <p:grpSpPr>
            <a:xfrm>
              <a:off x="0" y="0"/>
              <a:ext cx="234820" cy="23482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7" name="Group 7"/>
            <p:cNvGrpSpPr/>
            <p:nvPr/>
          </p:nvGrpSpPr>
          <p:grpSpPr>
            <a:xfrm>
              <a:off x="0" y="641344"/>
              <a:ext cx="234820" cy="23482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9" name="Group 9"/>
            <p:cNvGrpSpPr/>
            <p:nvPr/>
          </p:nvGrpSpPr>
          <p:grpSpPr>
            <a:xfrm>
              <a:off x="0" y="1924032"/>
              <a:ext cx="234820" cy="23482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1" name="Group 11"/>
            <p:cNvGrpSpPr/>
            <p:nvPr/>
          </p:nvGrpSpPr>
          <p:grpSpPr>
            <a:xfrm>
              <a:off x="0" y="2565376"/>
              <a:ext cx="234820" cy="23482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3" name="Group 13"/>
            <p:cNvGrpSpPr/>
            <p:nvPr/>
          </p:nvGrpSpPr>
          <p:grpSpPr>
            <a:xfrm>
              <a:off x="0" y="3206720"/>
              <a:ext cx="234820" cy="23482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5" name="Group 15"/>
            <p:cNvGrpSpPr/>
            <p:nvPr/>
          </p:nvGrpSpPr>
          <p:grpSpPr>
            <a:xfrm>
              <a:off x="0" y="3848064"/>
              <a:ext cx="234820" cy="23482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7" name="Group 17"/>
            <p:cNvGrpSpPr/>
            <p:nvPr/>
          </p:nvGrpSpPr>
          <p:grpSpPr>
            <a:xfrm>
              <a:off x="0" y="4489409"/>
              <a:ext cx="234820" cy="23482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9" name="Group 19"/>
            <p:cNvGrpSpPr/>
            <p:nvPr/>
          </p:nvGrpSpPr>
          <p:grpSpPr>
            <a:xfrm>
              <a:off x="0" y="5130753"/>
              <a:ext cx="234820" cy="234820"/>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grpSp>
        <p:nvGrpSpPr>
          <p:cNvPr id="21" name="Group 21"/>
          <p:cNvGrpSpPr/>
          <p:nvPr/>
        </p:nvGrpSpPr>
        <p:grpSpPr>
          <a:xfrm>
            <a:off x="7322228" y="9611508"/>
            <a:ext cx="3643544" cy="586460"/>
            <a:chOff x="0" y="0"/>
            <a:chExt cx="4858059" cy="781947"/>
          </a:xfrm>
        </p:grpSpPr>
        <p:pic>
          <p:nvPicPr>
            <p:cNvPr id="22" name="Picture 2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23" name="Picture 2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0" y="108609"/>
              <a:ext cx="564728" cy="564728"/>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85496" y="1057633"/>
            <a:ext cx="5430180" cy="5457467"/>
          </a:xfrm>
          <a:prstGeom prst="rect">
            <a:avLst/>
          </a:prstGeom>
        </p:spPr>
      </p:pic>
      <p:grpSp>
        <p:nvGrpSpPr>
          <p:cNvPr id="3" name="Group 3"/>
          <p:cNvGrpSpPr/>
          <p:nvPr/>
        </p:nvGrpSpPr>
        <p:grpSpPr>
          <a:xfrm>
            <a:off x="6396726" y="456656"/>
            <a:ext cx="10862574" cy="9101221"/>
            <a:chOff x="0" y="0"/>
            <a:chExt cx="14483432" cy="12134961"/>
          </a:xfrm>
        </p:grpSpPr>
        <p:sp>
          <p:nvSpPr>
            <p:cNvPr id="4" name="TextBox 4"/>
            <p:cNvSpPr txBox="1"/>
            <p:nvPr/>
          </p:nvSpPr>
          <p:spPr>
            <a:xfrm>
              <a:off x="0" y="0"/>
              <a:ext cx="14483432" cy="2952522"/>
            </a:xfrm>
            <a:prstGeom prst="rect">
              <a:avLst/>
            </a:prstGeom>
          </p:spPr>
          <p:txBody>
            <a:bodyPr lIns="0" tIns="0" rIns="0" bIns="0" rtlCol="0" anchor="t">
              <a:spAutoFit/>
            </a:bodyPr>
            <a:lstStyle/>
            <a:p>
              <a:pPr marL="0" lvl="0" indent="0" algn="l">
                <a:lnSpc>
                  <a:spcPts val="8640"/>
                </a:lnSpc>
                <a:spcBef>
                  <a:spcPct val="0"/>
                </a:spcBef>
              </a:pPr>
              <a:r>
                <a:rPr lang="en-US" sz="7200" spc="-144" dirty="0">
                  <a:solidFill>
                    <a:srgbClr val="2D2E83"/>
                  </a:solidFill>
                  <a:latin typeface="Now Bold"/>
                </a:rPr>
                <a:t>What Chameleon PDE can offer:</a:t>
              </a:r>
            </a:p>
          </p:txBody>
        </p:sp>
        <p:sp>
          <p:nvSpPr>
            <p:cNvPr id="5" name="TextBox 5"/>
            <p:cNvSpPr txBox="1"/>
            <p:nvPr/>
          </p:nvSpPr>
          <p:spPr>
            <a:xfrm>
              <a:off x="0" y="3352911"/>
              <a:ext cx="14483432" cy="8782050"/>
            </a:xfrm>
            <a:prstGeom prst="rect">
              <a:avLst/>
            </a:prstGeom>
          </p:spPr>
          <p:txBody>
            <a:bodyPr lIns="0" tIns="0" rIns="0" bIns="0" rtlCol="0" anchor="t">
              <a:spAutoFit/>
            </a:bodyPr>
            <a:lstStyle/>
            <a:p>
              <a:pPr marL="777240" lvl="1" indent="-388620">
                <a:lnSpc>
                  <a:spcPts val="5399"/>
                </a:lnSpc>
                <a:buFont typeface="Arial"/>
                <a:buChar char="•"/>
              </a:pPr>
              <a:r>
                <a:rPr lang="en-US" sz="3599" dirty="0">
                  <a:solidFill>
                    <a:srgbClr val="E94E1B"/>
                  </a:solidFill>
                  <a:latin typeface="Now"/>
                </a:rPr>
                <a:t>Chameleon Compass - transition programme</a:t>
              </a:r>
            </a:p>
            <a:p>
              <a:pPr marL="777240" lvl="1" indent="-388620">
                <a:lnSpc>
                  <a:spcPts val="5400"/>
                </a:lnSpc>
                <a:buFont typeface="Arial"/>
                <a:buChar char="•"/>
              </a:pPr>
              <a:r>
                <a:rPr lang="en-US" sz="3599" dirty="0">
                  <a:solidFill>
                    <a:srgbClr val="E94E1B"/>
                  </a:solidFill>
                  <a:latin typeface="Now"/>
                </a:rPr>
                <a:t>Library of teacher led activities - we will add to as necessary</a:t>
              </a:r>
            </a:p>
            <a:p>
              <a:pPr marL="777240" lvl="1" indent="-388620">
                <a:lnSpc>
                  <a:spcPts val="5400"/>
                </a:lnSpc>
                <a:buFont typeface="Arial"/>
                <a:buChar char="•"/>
              </a:pPr>
              <a:r>
                <a:rPr lang="en-US" sz="3600" dirty="0">
                  <a:solidFill>
                    <a:srgbClr val="E94E1B"/>
                  </a:solidFill>
                  <a:latin typeface="Now"/>
                </a:rPr>
                <a:t>Baseline survey to measure confidence before and after</a:t>
              </a:r>
            </a:p>
            <a:p>
              <a:pPr marL="777240" lvl="1" indent="-388620">
                <a:lnSpc>
                  <a:spcPts val="5400"/>
                </a:lnSpc>
                <a:buFont typeface="Arial"/>
                <a:buChar char="•"/>
              </a:pPr>
              <a:r>
                <a:rPr lang="en-US" sz="3600" dirty="0">
                  <a:solidFill>
                    <a:srgbClr val="E94E1B"/>
                  </a:solidFill>
                  <a:latin typeface="Now"/>
                </a:rPr>
                <a:t>Templates, PowerPoints slides and teacher notes</a:t>
              </a:r>
            </a:p>
            <a:p>
              <a:pPr marL="777240" lvl="1" indent="-388620">
                <a:lnSpc>
                  <a:spcPts val="5399"/>
                </a:lnSpc>
                <a:buFont typeface="Arial"/>
                <a:buChar char="•"/>
              </a:pPr>
              <a:r>
                <a:rPr lang="en-US" sz="3600" dirty="0">
                  <a:solidFill>
                    <a:srgbClr val="E94E1B"/>
                  </a:solidFill>
                  <a:latin typeface="Now"/>
                </a:rPr>
                <a:t>Editable to meet the needs of your setting &amp; students</a:t>
              </a:r>
            </a:p>
            <a:p>
              <a:pPr marL="0" lvl="0" indent="0" algn="l">
                <a:lnSpc>
                  <a:spcPts val="3599"/>
                </a:lnSpc>
                <a:spcBef>
                  <a:spcPct val="0"/>
                </a:spcBef>
              </a:pPr>
              <a:endParaRPr lang="en-US" sz="3600" dirty="0">
                <a:solidFill>
                  <a:srgbClr val="E94E1B"/>
                </a:solidFill>
                <a:latin typeface="Now"/>
              </a:endParaRPr>
            </a:p>
          </p:txBody>
        </p:sp>
      </p:grpSp>
      <p:grpSp>
        <p:nvGrpSpPr>
          <p:cNvPr id="6" name="Group 6"/>
          <p:cNvGrpSpPr/>
          <p:nvPr/>
        </p:nvGrpSpPr>
        <p:grpSpPr>
          <a:xfrm>
            <a:off x="7322228" y="9611508"/>
            <a:ext cx="3643544" cy="586460"/>
            <a:chOff x="0" y="0"/>
            <a:chExt cx="4858059" cy="781947"/>
          </a:xfrm>
        </p:grpSpPr>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8" name="Picture 8"/>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0" y="108609"/>
              <a:ext cx="564728" cy="564728"/>
            </a:xfrm>
            <a:prstGeom prst="rect">
              <a:avLst/>
            </a:prstGeom>
          </p:spPr>
        </p:pic>
      </p:grpSp>
      <p:grpSp>
        <p:nvGrpSpPr>
          <p:cNvPr id="9" name="Group 9"/>
          <p:cNvGrpSpPr/>
          <p:nvPr/>
        </p:nvGrpSpPr>
        <p:grpSpPr>
          <a:xfrm>
            <a:off x="670560" y="277586"/>
            <a:ext cx="358140" cy="358140"/>
            <a:chOff x="0" y="0"/>
            <a:chExt cx="477520" cy="477520"/>
          </a:xfrm>
        </p:grpSpPr>
        <p:grpSp>
          <p:nvGrpSpPr>
            <p:cNvPr id="10" name="Group 10"/>
            <p:cNvGrpSpPr/>
            <p:nvPr/>
          </p:nvGrpSpPr>
          <p:grpSpPr>
            <a:xfrm>
              <a:off x="0" y="0"/>
              <a:ext cx="477520" cy="77593"/>
              <a:chOff x="0" y="0"/>
              <a:chExt cx="1913890" cy="310990"/>
            </a:xfrm>
          </p:grpSpPr>
          <p:sp>
            <p:nvSpPr>
              <p:cNvPr id="11" name="Freeform 11"/>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12" name="Group 12"/>
            <p:cNvGrpSpPr/>
            <p:nvPr/>
          </p:nvGrpSpPr>
          <p:grpSpPr>
            <a:xfrm>
              <a:off x="0" y="199964"/>
              <a:ext cx="477520" cy="77593"/>
              <a:chOff x="0" y="0"/>
              <a:chExt cx="1913890" cy="310990"/>
            </a:xfrm>
          </p:grpSpPr>
          <p:sp>
            <p:nvSpPr>
              <p:cNvPr id="13" name="Freeform 13"/>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14" name="Group 14"/>
            <p:cNvGrpSpPr/>
            <p:nvPr/>
          </p:nvGrpSpPr>
          <p:grpSpPr>
            <a:xfrm>
              <a:off x="0" y="399927"/>
              <a:ext cx="477520" cy="77593"/>
              <a:chOff x="0" y="0"/>
              <a:chExt cx="1913890" cy="310990"/>
            </a:xfrm>
          </p:grpSpPr>
          <p:sp>
            <p:nvSpPr>
              <p:cNvPr id="15" name="Freeform 15"/>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pic>
        <p:nvPicPr>
          <p:cNvPr id="16" name="Picture 16"/>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5400000">
            <a:off x="17007767" y="8986702"/>
            <a:ext cx="679181" cy="300074"/>
          </a:xfrm>
          <a:prstGeom prst="rect">
            <a:avLst/>
          </a:prstGeom>
        </p:spPr>
      </p:pic>
      <p:sp>
        <p:nvSpPr>
          <p:cNvPr id="17" name="TextBox 17"/>
          <p:cNvSpPr txBox="1"/>
          <p:nvPr/>
        </p:nvSpPr>
        <p:spPr>
          <a:xfrm>
            <a:off x="502394" y="7116034"/>
            <a:ext cx="5894332" cy="2387833"/>
          </a:xfrm>
          <a:prstGeom prst="rect">
            <a:avLst/>
          </a:prstGeom>
        </p:spPr>
        <p:txBody>
          <a:bodyPr wrap="square" lIns="0" tIns="0" rIns="0" bIns="0" rtlCol="0" anchor="t">
            <a:spAutoFit/>
          </a:bodyPr>
          <a:lstStyle/>
          <a:p>
            <a:pPr algn="ctr">
              <a:lnSpc>
                <a:spcPts val="7000"/>
              </a:lnSpc>
            </a:pPr>
            <a:r>
              <a:rPr lang="en-US" sz="5000" dirty="0">
                <a:solidFill>
                  <a:srgbClr val="2D2E83"/>
                </a:solidFill>
                <a:latin typeface="Now Bold"/>
              </a:rPr>
              <a:t>£99 plus VAT</a:t>
            </a:r>
          </a:p>
          <a:p>
            <a:pPr algn="ctr">
              <a:lnSpc>
                <a:spcPts val="7000"/>
              </a:lnSpc>
            </a:pPr>
            <a:endParaRPr lang="en-US" sz="5000" dirty="0">
              <a:solidFill>
                <a:srgbClr val="2D2E83"/>
              </a:solidFill>
              <a:latin typeface="Now Bold"/>
            </a:endParaRPr>
          </a:p>
          <a:p>
            <a:pPr algn="ctr">
              <a:lnSpc>
                <a:spcPts val="4760"/>
              </a:lnSpc>
            </a:pPr>
            <a:r>
              <a:rPr lang="en-US" sz="3400" dirty="0">
                <a:solidFill>
                  <a:srgbClr val="2D2E83"/>
                </a:solidFill>
                <a:latin typeface="Now Bold"/>
              </a:rPr>
              <a:t>www.chameleonpde.com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28700" y="334095"/>
            <a:ext cx="5951639" cy="9618810"/>
          </a:xfrm>
          <a:prstGeom prst="rect">
            <a:avLst/>
          </a:prstGeom>
        </p:spPr>
      </p:pic>
      <p:sp>
        <p:nvSpPr>
          <p:cNvPr id="3" name="TextBox 3"/>
          <p:cNvSpPr txBox="1"/>
          <p:nvPr/>
        </p:nvSpPr>
        <p:spPr>
          <a:xfrm>
            <a:off x="7464676" y="1415211"/>
            <a:ext cx="10278327" cy="4769254"/>
          </a:xfrm>
          <a:prstGeom prst="rect">
            <a:avLst/>
          </a:prstGeom>
        </p:spPr>
        <p:txBody>
          <a:bodyPr lIns="0" tIns="0" rIns="0" bIns="0" rtlCol="0" anchor="t">
            <a:spAutoFit/>
          </a:bodyPr>
          <a:lstStyle/>
          <a:p>
            <a:pPr>
              <a:lnSpc>
                <a:spcPts val="8640"/>
              </a:lnSpc>
            </a:pPr>
            <a:r>
              <a:rPr lang="en-US" sz="7199" spc="-143" dirty="0">
                <a:solidFill>
                  <a:srgbClr val="2D2E83"/>
                </a:solidFill>
                <a:latin typeface="Now Bold"/>
              </a:rPr>
              <a:t>Thank you for coming!</a:t>
            </a:r>
          </a:p>
          <a:p>
            <a:pPr>
              <a:lnSpc>
                <a:spcPts val="8640"/>
              </a:lnSpc>
            </a:pPr>
            <a:endParaRPr lang="en-US" sz="7199" spc="-143" dirty="0">
              <a:solidFill>
                <a:srgbClr val="632B2B"/>
              </a:solidFill>
              <a:latin typeface="Now Bold"/>
            </a:endParaRPr>
          </a:p>
          <a:p>
            <a:pPr>
              <a:lnSpc>
                <a:spcPts val="3960"/>
              </a:lnSpc>
            </a:pPr>
            <a:r>
              <a:rPr lang="en-US" sz="3300" spc="-66" dirty="0">
                <a:solidFill>
                  <a:srgbClr val="E94E1B"/>
                </a:solidFill>
                <a:latin typeface="Now Bold"/>
              </a:rPr>
              <a:t>If</a:t>
            </a:r>
            <a:r>
              <a:rPr lang="en-US" sz="3299" spc="-65" dirty="0">
                <a:solidFill>
                  <a:srgbClr val="E94E1B"/>
                </a:solidFill>
                <a:latin typeface="Now Bold"/>
              </a:rPr>
              <a:t> you have any further questions or you would like to give us feedback about this webinar please email:</a:t>
            </a:r>
          </a:p>
          <a:p>
            <a:pPr>
              <a:lnSpc>
                <a:spcPts val="3960"/>
              </a:lnSpc>
            </a:pPr>
            <a:endParaRPr lang="en-US" sz="3299" spc="-65" dirty="0">
              <a:solidFill>
                <a:srgbClr val="E94E1B"/>
              </a:solidFill>
              <a:latin typeface="Now Bold"/>
            </a:endParaRPr>
          </a:p>
          <a:p>
            <a:pPr marL="0" lvl="0" indent="0" algn="l">
              <a:lnSpc>
                <a:spcPts val="3960"/>
              </a:lnSpc>
              <a:spcBef>
                <a:spcPct val="0"/>
              </a:spcBef>
            </a:pPr>
            <a:r>
              <a:rPr lang="en-US" sz="3300" spc="-66" dirty="0">
                <a:solidFill>
                  <a:srgbClr val="2D2E83"/>
                </a:solidFill>
                <a:latin typeface="Now Bold"/>
              </a:rPr>
              <a:t>info@chameleonpde.com</a:t>
            </a:r>
          </a:p>
        </p:txBody>
      </p:sp>
      <p:grpSp>
        <p:nvGrpSpPr>
          <p:cNvPr id="4" name="Group 4"/>
          <p:cNvGrpSpPr/>
          <p:nvPr/>
        </p:nvGrpSpPr>
        <p:grpSpPr>
          <a:xfrm>
            <a:off x="7322228" y="9611508"/>
            <a:ext cx="3643544" cy="586460"/>
            <a:chOff x="0" y="0"/>
            <a:chExt cx="4858059" cy="781947"/>
          </a:xfrm>
        </p:grpSpPr>
        <p:pic>
          <p:nvPicPr>
            <p:cNvPr id="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6" name="Picture 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0" y="108609"/>
              <a:ext cx="564728" cy="564728"/>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104630" y="196068"/>
            <a:ext cx="3582002" cy="5789094"/>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842265" y="1615440"/>
            <a:ext cx="4631906" cy="8739445"/>
          </a:xfrm>
          <a:prstGeom prst="rect">
            <a:avLst/>
          </a:prstGeom>
        </p:spPr>
      </p:pic>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062745" y="4196954"/>
            <a:ext cx="5665771" cy="7801406"/>
          </a:xfrm>
          <a:prstGeom prst="rect">
            <a:avLst/>
          </a:prstGeom>
        </p:spPr>
      </p:pic>
      <p:grpSp>
        <p:nvGrpSpPr>
          <p:cNvPr id="5" name="Group 5"/>
          <p:cNvGrpSpPr/>
          <p:nvPr/>
        </p:nvGrpSpPr>
        <p:grpSpPr>
          <a:xfrm>
            <a:off x="1038515" y="1028700"/>
            <a:ext cx="358140" cy="358140"/>
            <a:chOff x="0" y="0"/>
            <a:chExt cx="477520" cy="477520"/>
          </a:xfrm>
        </p:grpSpPr>
        <p:grpSp>
          <p:nvGrpSpPr>
            <p:cNvPr id="6" name="Group 6"/>
            <p:cNvGrpSpPr/>
            <p:nvPr/>
          </p:nvGrpSpPr>
          <p:grpSpPr>
            <a:xfrm>
              <a:off x="0" y="0"/>
              <a:ext cx="477520" cy="77593"/>
              <a:chOff x="0" y="0"/>
              <a:chExt cx="1913890" cy="310990"/>
            </a:xfrm>
          </p:grpSpPr>
          <p:sp>
            <p:nvSpPr>
              <p:cNvPr id="7" name="Freeform 7"/>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nvGrpSpPr>
            <p:cNvPr id="8" name="Group 8"/>
            <p:cNvGrpSpPr/>
            <p:nvPr/>
          </p:nvGrpSpPr>
          <p:grpSpPr>
            <a:xfrm>
              <a:off x="0" y="199964"/>
              <a:ext cx="477520" cy="77593"/>
              <a:chOff x="0" y="0"/>
              <a:chExt cx="1913890" cy="310990"/>
            </a:xfrm>
          </p:grpSpPr>
          <p:sp>
            <p:nvSpPr>
              <p:cNvPr id="9" name="Freeform 9"/>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nvGrpSpPr>
            <p:cNvPr id="10" name="Group 10"/>
            <p:cNvGrpSpPr/>
            <p:nvPr/>
          </p:nvGrpSpPr>
          <p:grpSpPr>
            <a:xfrm>
              <a:off x="0" y="399927"/>
              <a:ext cx="477520" cy="77593"/>
              <a:chOff x="0" y="0"/>
              <a:chExt cx="1913890" cy="310990"/>
            </a:xfrm>
          </p:grpSpPr>
          <p:sp>
            <p:nvSpPr>
              <p:cNvPr id="11" name="Freeform 11"/>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grpSp>
        <p:nvGrpSpPr>
          <p:cNvPr id="12" name="Group 12"/>
          <p:cNvGrpSpPr/>
          <p:nvPr/>
        </p:nvGrpSpPr>
        <p:grpSpPr>
          <a:xfrm>
            <a:off x="1038515" y="1312418"/>
            <a:ext cx="7760790" cy="7662164"/>
            <a:chOff x="0" y="0"/>
            <a:chExt cx="10347720" cy="10216219"/>
          </a:xfrm>
        </p:grpSpPr>
        <p:sp>
          <p:nvSpPr>
            <p:cNvPr id="13" name="TextBox 13"/>
            <p:cNvSpPr txBox="1"/>
            <p:nvPr/>
          </p:nvSpPr>
          <p:spPr>
            <a:xfrm>
              <a:off x="0" y="1180169"/>
              <a:ext cx="9900515" cy="9036050"/>
            </a:xfrm>
            <a:prstGeom prst="rect">
              <a:avLst/>
            </a:prstGeom>
          </p:spPr>
          <p:txBody>
            <a:bodyPr lIns="0" tIns="0" rIns="0" bIns="0" rtlCol="0" anchor="t">
              <a:spAutoFit/>
            </a:bodyPr>
            <a:lstStyle/>
            <a:p>
              <a:pPr>
                <a:lnSpc>
                  <a:spcPts val="6719"/>
                </a:lnSpc>
              </a:pPr>
              <a:r>
                <a:rPr lang="en-US" sz="4800" spc="-96" dirty="0">
                  <a:solidFill>
                    <a:srgbClr val="E94E1B"/>
                  </a:solidFill>
                  <a:latin typeface="Now Bold"/>
                </a:rPr>
                <a:t>For some children the idea of secondary school is exciting and they can't wait to make the change and take on all the new challenges that secondary school will bring...</a:t>
              </a:r>
            </a:p>
          </p:txBody>
        </p:sp>
        <p:sp>
          <p:nvSpPr>
            <p:cNvPr id="14" name="TextBox 14"/>
            <p:cNvSpPr txBox="1"/>
            <p:nvPr/>
          </p:nvSpPr>
          <p:spPr>
            <a:xfrm>
              <a:off x="39754" y="57150"/>
              <a:ext cx="10307966" cy="918097"/>
            </a:xfrm>
            <a:prstGeom prst="rect">
              <a:avLst/>
            </a:prstGeom>
          </p:spPr>
          <p:txBody>
            <a:bodyPr lIns="0" tIns="0" rIns="0" bIns="0" rtlCol="0" anchor="t">
              <a:spAutoFit/>
            </a:bodyPr>
            <a:lstStyle/>
            <a:p>
              <a:pPr>
                <a:lnSpc>
                  <a:spcPts val="5280"/>
                </a:lnSpc>
              </a:pPr>
              <a:endParaRPr dirty="0"/>
            </a:p>
          </p:txBody>
        </p:sp>
      </p:grpSp>
      <p:grpSp>
        <p:nvGrpSpPr>
          <p:cNvPr id="15" name="Group 15"/>
          <p:cNvGrpSpPr/>
          <p:nvPr/>
        </p:nvGrpSpPr>
        <p:grpSpPr>
          <a:xfrm>
            <a:off x="7322228" y="9611508"/>
            <a:ext cx="3643544" cy="586460"/>
            <a:chOff x="0" y="0"/>
            <a:chExt cx="4858059" cy="781947"/>
          </a:xfrm>
        </p:grpSpPr>
        <p:pic>
          <p:nvPicPr>
            <p:cNvPr id="16" name="Picture 1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17" name="Picture 1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421683" y="3329308"/>
            <a:ext cx="7312785" cy="3321495"/>
          </a:xfrm>
          <a:prstGeom prst="rect">
            <a:avLst/>
          </a:prstGeom>
        </p:spPr>
        <p:txBody>
          <a:bodyPr lIns="0" tIns="0" rIns="0" bIns="0" rtlCol="0" anchor="t">
            <a:spAutoFit/>
          </a:bodyPr>
          <a:lstStyle/>
          <a:p>
            <a:pPr marL="0" lvl="0" indent="0" algn="l">
              <a:lnSpc>
                <a:spcPts val="8734"/>
              </a:lnSpc>
            </a:pPr>
            <a:r>
              <a:rPr lang="en-US" sz="6238" spc="-124" dirty="0">
                <a:solidFill>
                  <a:srgbClr val="2D2E83"/>
                </a:solidFill>
                <a:latin typeface="Now Bold"/>
              </a:rPr>
              <a:t>For others it might be much more challenging...</a:t>
            </a:r>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17585" y="1770560"/>
            <a:ext cx="6222731" cy="7288704"/>
          </a:xfrm>
          <a:prstGeom prst="rect">
            <a:avLst/>
          </a:prstGeom>
        </p:spPr>
      </p:pic>
      <p:grpSp>
        <p:nvGrpSpPr>
          <p:cNvPr id="4" name="Group 4"/>
          <p:cNvGrpSpPr/>
          <p:nvPr/>
        </p:nvGrpSpPr>
        <p:grpSpPr>
          <a:xfrm>
            <a:off x="1038515" y="1028700"/>
            <a:ext cx="358140" cy="358140"/>
            <a:chOff x="0" y="0"/>
            <a:chExt cx="477520" cy="477520"/>
          </a:xfrm>
        </p:grpSpPr>
        <p:grpSp>
          <p:nvGrpSpPr>
            <p:cNvPr id="5" name="Group 5"/>
            <p:cNvGrpSpPr/>
            <p:nvPr/>
          </p:nvGrpSpPr>
          <p:grpSpPr>
            <a:xfrm>
              <a:off x="0" y="0"/>
              <a:ext cx="477520" cy="77593"/>
              <a:chOff x="0" y="0"/>
              <a:chExt cx="1913890" cy="310990"/>
            </a:xfrm>
          </p:grpSpPr>
          <p:sp>
            <p:nvSpPr>
              <p:cNvPr id="6" name="Freeform 6"/>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7" name="Group 7"/>
            <p:cNvGrpSpPr/>
            <p:nvPr/>
          </p:nvGrpSpPr>
          <p:grpSpPr>
            <a:xfrm>
              <a:off x="0" y="199964"/>
              <a:ext cx="477520" cy="77593"/>
              <a:chOff x="0" y="0"/>
              <a:chExt cx="1913890" cy="310990"/>
            </a:xfrm>
          </p:grpSpPr>
          <p:sp>
            <p:nvSpPr>
              <p:cNvPr id="8" name="Freeform 8"/>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9" name="Group 9"/>
            <p:cNvGrpSpPr/>
            <p:nvPr/>
          </p:nvGrpSpPr>
          <p:grpSpPr>
            <a:xfrm>
              <a:off x="0" y="399927"/>
              <a:ext cx="477520" cy="77593"/>
              <a:chOff x="0" y="0"/>
              <a:chExt cx="1913890" cy="310990"/>
            </a:xfrm>
          </p:grpSpPr>
          <p:sp>
            <p:nvSpPr>
              <p:cNvPr id="10" name="Freeform 1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grpSp>
        <p:nvGrpSpPr>
          <p:cNvPr id="11" name="Group 11"/>
          <p:cNvGrpSpPr/>
          <p:nvPr/>
        </p:nvGrpSpPr>
        <p:grpSpPr>
          <a:xfrm>
            <a:off x="17259300" y="3131410"/>
            <a:ext cx="176115" cy="4024179"/>
            <a:chOff x="0" y="0"/>
            <a:chExt cx="234820" cy="5365572"/>
          </a:xfrm>
        </p:grpSpPr>
        <p:grpSp>
          <p:nvGrpSpPr>
            <p:cNvPr id="12" name="Group 12"/>
            <p:cNvGrpSpPr/>
            <p:nvPr/>
          </p:nvGrpSpPr>
          <p:grpSpPr>
            <a:xfrm>
              <a:off x="0" y="1282688"/>
              <a:ext cx="234820" cy="23482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14" name="Group 14"/>
            <p:cNvGrpSpPr/>
            <p:nvPr/>
          </p:nvGrpSpPr>
          <p:grpSpPr>
            <a:xfrm>
              <a:off x="0" y="0"/>
              <a:ext cx="234820" cy="234820"/>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16" name="Group 16"/>
            <p:cNvGrpSpPr/>
            <p:nvPr/>
          </p:nvGrpSpPr>
          <p:grpSpPr>
            <a:xfrm>
              <a:off x="0" y="641344"/>
              <a:ext cx="234820" cy="23482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18" name="Group 18"/>
            <p:cNvGrpSpPr/>
            <p:nvPr/>
          </p:nvGrpSpPr>
          <p:grpSpPr>
            <a:xfrm>
              <a:off x="0" y="1924032"/>
              <a:ext cx="234820" cy="234820"/>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sp>
        </p:grpSp>
        <p:grpSp>
          <p:nvGrpSpPr>
            <p:cNvPr id="20" name="Group 20"/>
            <p:cNvGrpSpPr/>
            <p:nvPr/>
          </p:nvGrpSpPr>
          <p:grpSpPr>
            <a:xfrm>
              <a:off x="0" y="2565376"/>
              <a:ext cx="234820" cy="23482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22" name="Group 22"/>
            <p:cNvGrpSpPr/>
            <p:nvPr/>
          </p:nvGrpSpPr>
          <p:grpSpPr>
            <a:xfrm>
              <a:off x="0" y="3206720"/>
              <a:ext cx="234820" cy="23482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24" name="Group 24"/>
            <p:cNvGrpSpPr/>
            <p:nvPr/>
          </p:nvGrpSpPr>
          <p:grpSpPr>
            <a:xfrm>
              <a:off x="0" y="3848064"/>
              <a:ext cx="234820" cy="234820"/>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26" name="Group 26"/>
            <p:cNvGrpSpPr/>
            <p:nvPr/>
          </p:nvGrpSpPr>
          <p:grpSpPr>
            <a:xfrm>
              <a:off x="0" y="4489409"/>
              <a:ext cx="234820" cy="23482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28" name="Group 28"/>
            <p:cNvGrpSpPr/>
            <p:nvPr/>
          </p:nvGrpSpPr>
          <p:grpSpPr>
            <a:xfrm>
              <a:off x="0" y="5130753"/>
              <a:ext cx="234820" cy="234820"/>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pic>
        <p:nvPicPr>
          <p:cNvPr id="30" name="Picture 30"/>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17007767" y="8986702"/>
            <a:ext cx="679181" cy="300074"/>
          </a:xfrm>
          <a:prstGeom prst="rect">
            <a:avLst/>
          </a:prstGeom>
        </p:spPr>
      </p:pic>
      <p:grpSp>
        <p:nvGrpSpPr>
          <p:cNvPr id="31" name="Group 31"/>
          <p:cNvGrpSpPr/>
          <p:nvPr/>
        </p:nvGrpSpPr>
        <p:grpSpPr>
          <a:xfrm>
            <a:off x="7322228" y="9611508"/>
            <a:ext cx="3643544" cy="586460"/>
            <a:chOff x="0" y="0"/>
            <a:chExt cx="4858059" cy="781947"/>
          </a:xfrm>
        </p:grpSpPr>
        <p:pic>
          <p:nvPicPr>
            <p:cNvPr id="32" name="Picture 3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3" name="Picture 33"/>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45774" y="675024"/>
            <a:ext cx="9261984" cy="7974933"/>
            <a:chOff x="0" y="0"/>
            <a:chExt cx="12349312" cy="10633244"/>
          </a:xfrm>
        </p:grpSpPr>
        <p:sp>
          <p:nvSpPr>
            <p:cNvPr id="3" name="TextBox 3"/>
            <p:cNvSpPr txBox="1"/>
            <p:nvPr/>
          </p:nvSpPr>
          <p:spPr>
            <a:xfrm>
              <a:off x="0" y="0"/>
              <a:ext cx="12349312" cy="3901440"/>
            </a:xfrm>
            <a:prstGeom prst="rect">
              <a:avLst/>
            </a:prstGeom>
          </p:spPr>
          <p:txBody>
            <a:bodyPr lIns="0" tIns="0" rIns="0" bIns="0" rtlCol="0" anchor="t">
              <a:spAutoFit/>
            </a:bodyPr>
            <a:lstStyle/>
            <a:p>
              <a:pPr marL="0" lvl="0" indent="0" algn="l">
                <a:lnSpc>
                  <a:spcPts val="7680"/>
                </a:lnSpc>
                <a:spcBef>
                  <a:spcPct val="0"/>
                </a:spcBef>
              </a:pPr>
              <a:r>
                <a:rPr lang="en-US" sz="6400" spc="-128" dirty="0">
                  <a:solidFill>
                    <a:srgbClr val="2D2E83"/>
                  </a:solidFill>
                  <a:latin typeface="Now Bold"/>
                </a:rPr>
                <a:t>We recently surveyed over 500 year 7 students </a:t>
              </a:r>
            </a:p>
          </p:txBody>
        </p:sp>
        <p:sp>
          <p:nvSpPr>
            <p:cNvPr id="4" name="TextBox 4"/>
            <p:cNvSpPr txBox="1"/>
            <p:nvPr/>
          </p:nvSpPr>
          <p:spPr>
            <a:xfrm>
              <a:off x="0" y="4265464"/>
              <a:ext cx="12349312" cy="6367780"/>
            </a:xfrm>
            <a:prstGeom prst="rect">
              <a:avLst/>
            </a:prstGeom>
          </p:spPr>
          <p:txBody>
            <a:bodyPr lIns="0" tIns="0" rIns="0" bIns="0" rtlCol="0" anchor="t">
              <a:spAutoFit/>
            </a:bodyPr>
            <a:lstStyle/>
            <a:p>
              <a:pPr marL="0" lvl="0" indent="0" algn="l">
                <a:lnSpc>
                  <a:spcPts val="9600"/>
                </a:lnSpc>
                <a:spcBef>
                  <a:spcPct val="0"/>
                </a:spcBef>
              </a:pPr>
              <a:r>
                <a:rPr lang="en-US" sz="6400" dirty="0">
                  <a:solidFill>
                    <a:srgbClr val="E94E1B"/>
                  </a:solidFill>
                  <a:latin typeface="Now"/>
                </a:rPr>
                <a:t>38% were stressed or very stressed about moving to secondary school</a:t>
              </a:r>
            </a:p>
          </p:txBody>
        </p:sp>
      </p:grpSp>
      <p:pic>
        <p:nvPicPr>
          <p:cNvPr id="5"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93004" y="334095"/>
            <a:ext cx="5951639" cy="9618810"/>
          </a:xfrm>
          <a:prstGeom prst="rect">
            <a:avLst/>
          </a:prstGeom>
        </p:spPr>
      </p:pic>
      <p:grpSp>
        <p:nvGrpSpPr>
          <p:cNvPr id="6" name="Group 6"/>
          <p:cNvGrpSpPr/>
          <p:nvPr/>
        </p:nvGrpSpPr>
        <p:grpSpPr>
          <a:xfrm>
            <a:off x="17259300" y="3131410"/>
            <a:ext cx="176115" cy="4024179"/>
            <a:chOff x="0" y="0"/>
            <a:chExt cx="234820" cy="5365572"/>
          </a:xfrm>
        </p:grpSpPr>
        <p:grpSp>
          <p:nvGrpSpPr>
            <p:cNvPr id="7" name="Group 7"/>
            <p:cNvGrpSpPr/>
            <p:nvPr/>
          </p:nvGrpSpPr>
          <p:grpSpPr>
            <a:xfrm>
              <a:off x="0" y="0"/>
              <a:ext cx="234820" cy="23482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nvGrpSpPr>
            <p:cNvPr id="9" name="Group 9"/>
            <p:cNvGrpSpPr/>
            <p:nvPr/>
          </p:nvGrpSpPr>
          <p:grpSpPr>
            <a:xfrm>
              <a:off x="0" y="641344"/>
              <a:ext cx="234820" cy="23482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nvGrpSpPr>
            <p:cNvPr id="11" name="Group 11"/>
            <p:cNvGrpSpPr/>
            <p:nvPr/>
          </p:nvGrpSpPr>
          <p:grpSpPr>
            <a:xfrm>
              <a:off x="0" y="1282688"/>
              <a:ext cx="234820" cy="23482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EA532"/>
              </a:solidFill>
            </p:spPr>
          </p:sp>
        </p:grpSp>
        <p:grpSp>
          <p:nvGrpSpPr>
            <p:cNvPr id="13" name="Group 13"/>
            <p:cNvGrpSpPr/>
            <p:nvPr/>
          </p:nvGrpSpPr>
          <p:grpSpPr>
            <a:xfrm>
              <a:off x="0" y="1924032"/>
              <a:ext cx="234820" cy="23482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nvGrpSpPr>
            <p:cNvPr id="15" name="Group 15"/>
            <p:cNvGrpSpPr/>
            <p:nvPr/>
          </p:nvGrpSpPr>
          <p:grpSpPr>
            <a:xfrm>
              <a:off x="0" y="2565376"/>
              <a:ext cx="234820" cy="23482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nvGrpSpPr>
            <p:cNvPr id="17" name="Group 17"/>
            <p:cNvGrpSpPr/>
            <p:nvPr/>
          </p:nvGrpSpPr>
          <p:grpSpPr>
            <a:xfrm>
              <a:off x="0" y="3206720"/>
              <a:ext cx="234820" cy="23482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nvGrpSpPr>
            <p:cNvPr id="19" name="Group 19"/>
            <p:cNvGrpSpPr/>
            <p:nvPr/>
          </p:nvGrpSpPr>
          <p:grpSpPr>
            <a:xfrm>
              <a:off x="0" y="3848064"/>
              <a:ext cx="234820" cy="234820"/>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nvGrpSpPr>
            <p:cNvPr id="21" name="Group 21"/>
            <p:cNvGrpSpPr/>
            <p:nvPr/>
          </p:nvGrpSpPr>
          <p:grpSpPr>
            <a:xfrm>
              <a:off x="0" y="4489409"/>
              <a:ext cx="234820" cy="23482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nvGrpSpPr>
            <p:cNvPr id="23" name="Group 23"/>
            <p:cNvGrpSpPr/>
            <p:nvPr/>
          </p:nvGrpSpPr>
          <p:grpSpPr>
            <a:xfrm>
              <a:off x="0" y="5130753"/>
              <a:ext cx="234820" cy="23482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C618">
                  <a:alpha val="49804"/>
                </a:srgbClr>
              </a:solidFill>
            </p:spPr>
          </p:sp>
        </p:grpSp>
      </p:grpSp>
      <p:pic>
        <p:nvPicPr>
          <p:cNvPr id="25" name="Picture 25"/>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17007767" y="8986702"/>
            <a:ext cx="679181" cy="300074"/>
          </a:xfrm>
          <a:prstGeom prst="rect">
            <a:avLst/>
          </a:prstGeom>
        </p:spPr>
      </p:pic>
      <p:grpSp>
        <p:nvGrpSpPr>
          <p:cNvPr id="26" name="Group 26"/>
          <p:cNvGrpSpPr/>
          <p:nvPr/>
        </p:nvGrpSpPr>
        <p:grpSpPr>
          <a:xfrm>
            <a:off x="1038515" y="1028700"/>
            <a:ext cx="358140" cy="358140"/>
            <a:chOff x="0" y="0"/>
            <a:chExt cx="477520" cy="477520"/>
          </a:xfrm>
        </p:grpSpPr>
        <p:grpSp>
          <p:nvGrpSpPr>
            <p:cNvPr id="27" name="Group 27"/>
            <p:cNvGrpSpPr/>
            <p:nvPr/>
          </p:nvGrpSpPr>
          <p:grpSpPr>
            <a:xfrm>
              <a:off x="0" y="0"/>
              <a:ext cx="477520" cy="77593"/>
              <a:chOff x="0" y="0"/>
              <a:chExt cx="1913890" cy="310990"/>
            </a:xfrm>
          </p:grpSpPr>
          <p:sp>
            <p:nvSpPr>
              <p:cNvPr id="28" name="Freeform 28"/>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4EA532"/>
              </a:solidFill>
            </p:spPr>
          </p:sp>
        </p:grpSp>
        <p:grpSp>
          <p:nvGrpSpPr>
            <p:cNvPr id="29" name="Group 29"/>
            <p:cNvGrpSpPr/>
            <p:nvPr/>
          </p:nvGrpSpPr>
          <p:grpSpPr>
            <a:xfrm>
              <a:off x="0" y="199964"/>
              <a:ext cx="477520" cy="77593"/>
              <a:chOff x="0" y="0"/>
              <a:chExt cx="1913890" cy="310990"/>
            </a:xfrm>
          </p:grpSpPr>
          <p:sp>
            <p:nvSpPr>
              <p:cNvPr id="30" name="Freeform 3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4EA532"/>
              </a:solidFill>
            </p:spPr>
          </p:sp>
        </p:grpSp>
        <p:grpSp>
          <p:nvGrpSpPr>
            <p:cNvPr id="31" name="Group 31"/>
            <p:cNvGrpSpPr/>
            <p:nvPr/>
          </p:nvGrpSpPr>
          <p:grpSpPr>
            <a:xfrm>
              <a:off x="0" y="399927"/>
              <a:ext cx="477520" cy="77593"/>
              <a:chOff x="0" y="0"/>
              <a:chExt cx="1913890" cy="310990"/>
            </a:xfrm>
          </p:grpSpPr>
          <p:sp>
            <p:nvSpPr>
              <p:cNvPr id="32" name="Freeform 32"/>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4EA532"/>
              </a:solidFill>
            </p:spPr>
          </p:sp>
        </p:grpSp>
      </p:grpSp>
      <p:grpSp>
        <p:nvGrpSpPr>
          <p:cNvPr id="33" name="Group 33"/>
          <p:cNvGrpSpPr/>
          <p:nvPr/>
        </p:nvGrpSpPr>
        <p:grpSpPr>
          <a:xfrm>
            <a:off x="7322228" y="9611508"/>
            <a:ext cx="3643544" cy="586460"/>
            <a:chOff x="0" y="0"/>
            <a:chExt cx="4858059" cy="781947"/>
          </a:xfrm>
        </p:grpSpPr>
        <p:pic>
          <p:nvPicPr>
            <p:cNvPr id="34" name="Picture 3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5" name="Picture 35"/>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91832" y="792980"/>
            <a:ext cx="7919799" cy="8397034"/>
            <a:chOff x="0" y="0"/>
            <a:chExt cx="10559732" cy="11196045"/>
          </a:xfrm>
        </p:grpSpPr>
        <p:grpSp>
          <p:nvGrpSpPr>
            <p:cNvPr id="3" name="Group 3"/>
            <p:cNvGrpSpPr/>
            <p:nvPr/>
          </p:nvGrpSpPr>
          <p:grpSpPr>
            <a:xfrm>
              <a:off x="0" y="3825621"/>
              <a:ext cx="10559732" cy="5702571"/>
              <a:chOff x="0" y="0"/>
              <a:chExt cx="5237988" cy="2828670"/>
            </a:xfrm>
          </p:grpSpPr>
          <p:sp>
            <p:nvSpPr>
              <p:cNvPr id="4" name="Freeform 4"/>
              <p:cNvSpPr/>
              <p:nvPr/>
            </p:nvSpPr>
            <p:spPr>
              <a:xfrm>
                <a:off x="0" y="0"/>
                <a:ext cx="5237988" cy="2828670"/>
              </a:xfrm>
              <a:custGeom>
                <a:avLst/>
                <a:gdLst/>
                <a:ahLst/>
                <a:cxnLst/>
                <a:rect l="l" t="t" r="r" b="b"/>
                <a:pathLst>
                  <a:path w="5237988" h="2828670">
                    <a:moveTo>
                      <a:pt x="5113528" y="2828670"/>
                    </a:moveTo>
                    <a:lnTo>
                      <a:pt x="124460" y="2828670"/>
                    </a:lnTo>
                    <a:cubicBezTo>
                      <a:pt x="55880" y="2828670"/>
                      <a:pt x="0" y="2772790"/>
                      <a:pt x="0" y="2704210"/>
                    </a:cubicBezTo>
                    <a:lnTo>
                      <a:pt x="0" y="124460"/>
                    </a:lnTo>
                    <a:cubicBezTo>
                      <a:pt x="0" y="55880"/>
                      <a:pt x="55880" y="0"/>
                      <a:pt x="124460" y="0"/>
                    </a:cubicBezTo>
                    <a:lnTo>
                      <a:pt x="5113528" y="0"/>
                    </a:lnTo>
                    <a:cubicBezTo>
                      <a:pt x="5182108" y="0"/>
                      <a:pt x="5237988" y="55880"/>
                      <a:pt x="5237988" y="124460"/>
                    </a:cubicBezTo>
                    <a:lnTo>
                      <a:pt x="5237988" y="2704210"/>
                    </a:lnTo>
                    <a:cubicBezTo>
                      <a:pt x="5237988" y="2772790"/>
                      <a:pt x="5182108" y="2828670"/>
                      <a:pt x="5113528" y="2828670"/>
                    </a:cubicBezTo>
                    <a:close/>
                  </a:path>
                </a:pathLst>
              </a:custGeom>
              <a:solidFill>
                <a:srgbClr val="CDE5FA">
                  <a:alpha val="69804"/>
                </a:srgbClr>
              </a:solidFill>
            </p:spPr>
          </p:sp>
        </p:grpSp>
        <p:sp>
          <p:nvSpPr>
            <p:cNvPr id="5" name="TextBox 5"/>
            <p:cNvSpPr txBox="1"/>
            <p:nvPr/>
          </p:nvSpPr>
          <p:spPr>
            <a:xfrm>
              <a:off x="0" y="9525"/>
              <a:ext cx="10121458" cy="2935605"/>
            </a:xfrm>
            <a:prstGeom prst="rect">
              <a:avLst/>
            </a:prstGeom>
          </p:spPr>
          <p:txBody>
            <a:bodyPr lIns="0" tIns="0" rIns="0" bIns="0" rtlCol="0" anchor="t">
              <a:spAutoFit/>
            </a:bodyPr>
            <a:lstStyle/>
            <a:p>
              <a:pPr>
                <a:lnSpc>
                  <a:spcPts val="5759"/>
                </a:lnSpc>
              </a:pPr>
              <a:r>
                <a:rPr lang="en-US" sz="4800" spc="-96" dirty="0">
                  <a:solidFill>
                    <a:srgbClr val="2D2E83"/>
                  </a:solidFill>
                  <a:latin typeface="Now Bold"/>
                </a:rPr>
                <a:t>We also asked about how COVID had affected them</a:t>
              </a:r>
            </a:p>
          </p:txBody>
        </p:sp>
        <p:sp>
          <p:nvSpPr>
            <p:cNvPr id="6" name="TextBox 6"/>
            <p:cNvSpPr txBox="1"/>
            <p:nvPr/>
          </p:nvSpPr>
          <p:spPr>
            <a:xfrm>
              <a:off x="679688" y="2062518"/>
              <a:ext cx="9200355" cy="9133527"/>
            </a:xfrm>
            <a:prstGeom prst="rect">
              <a:avLst/>
            </a:prstGeom>
          </p:spPr>
          <p:txBody>
            <a:bodyPr lIns="0" tIns="0" rIns="0" bIns="0" rtlCol="0" anchor="t">
              <a:spAutoFit/>
            </a:bodyPr>
            <a:lstStyle/>
            <a:p>
              <a:pPr>
                <a:lnSpc>
                  <a:spcPts val="5596"/>
                </a:lnSpc>
              </a:pPr>
              <a:endParaRPr dirty="0"/>
            </a:p>
            <a:p>
              <a:pPr>
                <a:lnSpc>
                  <a:spcPts val="5596"/>
                </a:lnSpc>
              </a:pPr>
              <a:endParaRPr dirty="0"/>
            </a:p>
            <a:p>
              <a:pPr marL="805557" lvl="1" indent="-402779">
                <a:lnSpc>
                  <a:spcPts val="6716"/>
                </a:lnSpc>
                <a:buFont typeface="Arial"/>
                <a:buChar char="•"/>
              </a:pPr>
              <a:r>
                <a:rPr lang="en-US" sz="3731" dirty="0">
                  <a:solidFill>
                    <a:srgbClr val="E94E1B"/>
                  </a:solidFill>
                  <a:latin typeface="Now"/>
                </a:rPr>
                <a:t>47% feel they have fallen behind with school work</a:t>
              </a:r>
            </a:p>
            <a:p>
              <a:pPr marL="805557" lvl="1" indent="-402779">
                <a:lnSpc>
                  <a:spcPts val="6716"/>
                </a:lnSpc>
                <a:buFont typeface="Arial"/>
                <a:buChar char="•"/>
              </a:pPr>
              <a:r>
                <a:rPr lang="en-US" sz="3731" dirty="0">
                  <a:solidFill>
                    <a:srgbClr val="E94E1B"/>
                  </a:solidFill>
                  <a:latin typeface="Now"/>
                </a:rPr>
                <a:t>48% felt isolated</a:t>
              </a:r>
            </a:p>
            <a:p>
              <a:pPr marL="805557" lvl="1" indent="-402778">
                <a:lnSpc>
                  <a:spcPts val="6716"/>
                </a:lnSpc>
                <a:buFont typeface="Arial"/>
                <a:buChar char="•"/>
              </a:pPr>
              <a:r>
                <a:rPr lang="en-US" sz="3731" dirty="0">
                  <a:solidFill>
                    <a:srgbClr val="E94E1B"/>
                  </a:solidFill>
                  <a:latin typeface="Now"/>
                </a:rPr>
                <a:t>47% felt more anxious or depressed</a:t>
              </a:r>
            </a:p>
            <a:p>
              <a:pPr>
                <a:lnSpc>
                  <a:spcPts val="5596"/>
                </a:lnSpc>
              </a:pPr>
              <a:endParaRPr lang="en-US" sz="3731" dirty="0">
                <a:solidFill>
                  <a:srgbClr val="E94E1B"/>
                </a:solidFill>
                <a:latin typeface="Now"/>
              </a:endParaRPr>
            </a:p>
            <a:p>
              <a:pPr>
                <a:lnSpc>
                  <a:spcPts val="4396"/>
                </a:lnSpc>
              </a:pPr>
              <a:endParaRPr lang="en-US" sz="3731" dirty="0">
                <a:solidFill>
                  <a:srgbClr val="E94E1B"/>
                </a:solidFill>
                <a:latin typeface="Now"/>
              </a:endParaRPr>
            </a:p>
          </p:txBody>
        </p:sp>
      </p:grpSp>
      <p:pic>
        <p:nvPicPr>
          <p:cNvPr id="7"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98884" y="2281383"/>
            <a:ext cx="7488954" cy="7526587"/>
          </a:xfrm>
          <a:prstGeom prst="rect">
            <a:avLst/>
          </a:prstGeom>
        </p:spPr>
      </p:pic>
      <p:grpSp>
        <p:nvGrpSpPr>
          <p:cNvPr id="8" name="Group 8"/>
          <p:cNvGrpSpPr/>
          <p:nvPr/>
        </p:nvGrpSpPr>
        <p:grpSpPr>
          <a:xfrm>
            <a:off x="1038515" y="1028700"/>
            <a:ext cx="358140" cy="358140"/>
            <a:chOff x="0" y="0"/>
            <a:chExt cx="477520" cy="477520"/>
          </a:xfrm>
        </p:grpSpPr>
        <p:grpSp>
          <p:nvGrpSpPr>
            <p:cNvPr id="9" name="Group 9"/>
            <p:cNvGrpSpPr/>
            <p:nvPr/>
          </p:nvGrpSpPr>
          <p:grpSpPr>
            <a:xfrm>
              <a:off x="0" y="0"/>
              <a:ext cx="477520" cy="77593"/>
              <a:chOff x="0" y="0"/>
              <a:chExt cx="1913890" cy="310990"/>
            </a:xfrm>
          </p:grpSpPr>
          <p:sp>
            <p:nvSpPr>
              <p:cNvPr id="10" name="Freeform 1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11" name="Group 11"/>
            <p:cNvGrpSpPr/>
            <p:nvPr/>
          </p:nvGrpSpPr>
          <p:grpSpPr>
            <a:xfrm>
              <a:off x="0" y="199964"/>
              <a:ext cx="477520" cy="77593"/>
              <a:chOff x="0" y="0"/>
              <a:chExt cx="1913890" cy="310990"/>
            </a:xfrm>
          </p:grpSpPr>
          <p:sp>
            <p:nvSpPr>
              <p:cNvPr id="12" name="Freeform 12"/>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13" name="Group 13"/>
            <p:cNvGrpSpPr/>
            <p:nvPr/>
          </p:nvGrpSpPr>
          <p:grpSpPr>
            <a:xfrm>
              <a:off x="0" y="399927"/>
              <a:ext cx="477520" cy="77593"/>
              <a:chOff x="0" y="0"/>
              <a:chExt cx="1913890" cy="310990"/>
            </a:xfrm>
          </p:grpSpPr>
          <p:sp>
            <p:nvSpPr>
              <p:cNvPr id="14" name="Freeform 14"/>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grpSp>
        <p:nvGrpSpPr>
          <p:cNvPr id="15" name="Group 15"/>
          <p:cNvGrpSpPr/>
          <p:nvPr/>
        </p:nvGrpSpPr>
        <p:grpSpPr>
          <a:xfrm>
            <a:off x="17259300" y="3364676"/>
            <a:ext cx="176115" cy="4024179"/>
            <a:chOff x="0" y="0"/>
            <a:chExt cx="234820" cy="5365572"/>
          </a:xfrm>
        </p:grpSpPr>
        <p:grpSp>
          <p:nvGrpSpPr>
            <p:cNvPr id="16" name="Group 16"/>
            <p:cNvGrpSpPr/>
            <p:nvPr/>
          </p:nvGrpSpPr>
          <p:grpSpPr>
            <a:xfrm>
              <a:off x="0" y="0"/>
              <a:ext cx="234820" cy="23482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18" name="Group 18"/>
            <p:cNvGrpSpPr/>
            <p:nvPr/>
          </p:nvGrpSpPr>
          <p:grpSpPr>
            <a:xfrm>
              <a:off x="0" y="641344"/>
              <a:ext cx="234820" cy="234820"/>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solidFill>
            </p:spPr>
          </p:sp>
        </p:grpSp>
        <p:grpSp>
          <p:nvGrpSpPr>
            <p:cNvPr id="20" name="Group 20"/>
            <p:cNvGrpSpPr/>
            <p:nvPr/>
          </p:nvGrpSpPr>
          <p:grpSpPr>
            <a:xfrm>
              <a:off x="0" y="1282688"/>
              <a:ext cx="234820" cy="23482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2" name="Group 22"/>
            <p:cNvGrpSpPr/>
            <p:nvPr/>
          </p:nvGrpSpPr>
          <p:grpSpPr>
            <a:xfrm>
              <a:off x="0" y="1924032"/>
              <a:ext cx="234820" cy="23482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4" name="Group 24"/>
            <p:cNvGrpSpPr/>
            <p:nvPr/>
          </p:nvGrpSpPr>
          <p:grpSpPr>
            <a:xfrm>
              <a:off x="0" y="2565376"/>
              <a:ext cx="234820" cy="234820"/>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6" name="Group 26"/>
            <p:cNvGrpSpPr/>
            <p:nvPr/>
          </p:nvGrpSpPr>
          <p:grpSpPr>
            <a:xfrm>
              <a:off x="0" y="3206720"/>
              <a:ext cx="234820" cy="23482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8" name="Group 28"/>
            <p:cNvGrpSpPr/>
            <p:nvPr/>
          </p:nvGrpSpPr>
          <p:grpSpPr>
            <a:xfrm>
              <a:off x="0" y="3848064"/>
              <a:ext cx="234820" cy="234820"/>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30" name="Group 30"/>
            <p:cNvGrpSpPr/>
            <p:nvPr/>
          </p:nvGrpSpPr>
          <p:grpSpPr>
            <a:xfrm>
              <a:off x="0" y="4489409"/>
              <a:ext cx="234820" cy="234820"/>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32" name="Group 32"/>
            <p:cNvGrpSpPr/>
            <p:nvPr/>
          </p:nvGrpSpPr>
          <p:grpSpPr>
            <a:xfrm>
              <a:off x="0" y="5130753"/>
              <a:ext cx="234820" cy="234820"/>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pic>
        <p:nvPicPr>
          <p:cNvPr id="34" name="Picture 34"/>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17007767" y="9017092"/>
            <a:ext cx="679181" cy="300074"/>
          </a:xfrm>
          <a:prstGeom prst="rect">
            <a:avLst/>
          </a:prstGeom>
        </p:spPr>
      </p:pic>
      <p:grpSp>
        <p:nvGrpSpPr>
          <p:cNvPr id="35" name="Group 35"/>
          <p:cNvGrpSpPr/>
          <p:nvPr/>
        </p:nvGrpSpPr>
        <p:grpSpPr>
          <a:xfrm>
            <a:off x="7322228" y="9611508"/>
            <a:ext cx="3643544" cy="586460"/>
            <a:chOff x="0" y="0"/>
            <a:chExt cx="4858059" cy="781947"/>
          </a:xfrm>
        </p:grpSpPr>
        <p:pic>
          <p:nvPicPr>
            <p:cNvPr id="36" name="Picture 3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7" name="Picture 3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695583"/>
            <a:ext cx="7919799" cy="7131956"/>
            <a:chOff x="0" y="0"/>
            <a:chExt cx="5237988" cy="4716925"/>
          </a:xfrm>
        </p:grpSpPr>
        <p:sp>
          <p:nvSpPr>
            <p:cNvPr id="3" name="Freeform 3"/>
            <p:cNvSpPr/>
            <p:nvPr/>
          </p:nvSpPr>
          <p:spPr>
            <a:xfrm>
              <a:off x="0" y="0"/>
              <a:ext cx="5237988" cy="4716925"/>
            </a:xfrm>
            <a:custGeom>
              <a:avLst/>
              <a:gdLst/>
              <a:ahLst/>
              <a:cxnLst/>
              <a:rect l="l" t="t" r="r" b="b"/>
              <a:pathLst>
                <a:path w="5237988" h="4716925">
                  <a:moveTo>
                    <a:pt x="5113528" y="4716925"/>
                  </a:moveTo>
                  <a:lnTo>
                    <a:pt x="124460" y="4716925"/>
                  </a:lnTo>
                  <a:cubicBezTo>
                    <a:pt x="55880" y="4716925"/>
                    <a:pt x="0" y="4661045"/>
                    <a:pt x="0" y="4592465"/>
                  </a:cubicBezTo>
                  <a:lnTo>
                    <a:pt x="0" y="124460"/>
                  </a:lnTo>
                  <a:cubicBezTo>
                    <a:pt x="0" y="55880"/>
                    <a:pt x="55880" y="0"/>
                    <a:pt x="124460" y="0"/>
                  </a:cubicBezTo>
                  <a:lnTo>
                    <a:pt x="5113528" y="0"/>
                  </a:lnTo>
                  <a:cubicBezTo>
                    <a:pt x="5182108" y="0"/>
                    <a:pt x="5237988" y="55880"/>
                    <a:pt x="5237988" y="124460"/>
                  </a:cubicBezTo>
                  <a:lnTo>
                    <a:pt x="5237988" y="4592465"/>
                  </a:lnTo>
                  <a:cubicBezTo>
                    <a:pt x="5237988" y="4661045"/>
                    <a:pt x="5182108" y="4716925"/>
                    <a:pt x="5113528" y="4716925"/>
                  </a:cubicBezTo>
                  <a:close/>
                </a:path>
              </a:pathLst>
            </a:custGeom>
            <a:solidFill>
              <a:srgbClr val="CDE5FA">
                <a:alpha val="69804"/>
              </a:srgbClr>
            </a:solidFill>
          </p:spPr>
        </p:sp>
      </p:grpSp>
      <p:grpSp>
        <p:nvGrpSpPr>
          <p:cNvPr id="4" name="Group 4"/>
          <p:cNvGrpSpPr/>
          <p:nvPr/>
        </p:nvGrpSpPr>
        <p:grpSpPr>
          <a:xfrm>
            <a:off x="455352" y="437295"/>
            <a:ext cx="358140" cy="358140"/>
            <a:chOff x="0" y="0"/>
            <a:chExt cx="477520" cy="477520"/>
          </a:xfrm>
        </p:grpSpPr>
        <p:grpSp>
          <p:nvGrpSpPr>
            <p:cNvPr id="5" name="Group 5"/>
            <p:cNvGrpSpPr/>
            <p:nvPr/>
          </p:nvGrpSpPr>
          <p:grpSpPr>
            <a:xfrm>
              <a:off x="0" y="0"/>
              <a:ext cx="477520" cy="77593"/>
              <a:chOff x="0" y="0"/>
              <a:chExt cx="1913890" cy="310990"/>
            </a:xfrm>
          </p:grpSpPr>
          <p:sp>
            <p:nvSpPr>
              <p:cNvPr id="6" name="Freeform 6"/>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nvGrpSpPr>
            <p:cNvPr id="7" name="Group 7"/>
            <p:cNvGrpSpPr/>
            <p:nvPr/>
          </p:nvGrpSpPr>
          <p:grpSpPr>
            <a:xfrm>
              <a:off x="0" y="199964"/>
              <a:ext cx="477520" cy="77593"/>
              <a:chOff x="0" y="0"/>
              <a:chExt cx="1913890" cy="310990"/>
            </a:xfrm>
          </p:grpSpPr>
          <p:sp>
            <p:nvSpPr>
              <p:cNvPr id="8" name="Freeform 8"/>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E94E1B"/>
              </a:solidFill>
            </p:spPr>
          </p:sp>
        </p:grpSp>
        <p:grpSp>
          <p:nvGrpSpPr>
            <p:cNvPr id="9" name="Group 9"/>
            <p:cNvGrpSpPr/>
            <p:nvPr/>
          </p:nvGrpSpPr>
          <p:grpSpPr>
            <a:xfrm>
              <a:off x="0" y="399927"/>
              <a:ext cx="477520" cy="77593"/>
              <a:chOff x="0" y="0"/>
              <a:chExt cx="1913890" cy="310990"/>
            </a:xfrm>
          </p:grpSpPr>
          <p:sp>
            <p:nvSpPr>
              <p:cNvPr id="10" name="Freeform 1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2D2E83"/>
              </a:solidFill>
            </p:spPr>
          </p:sp>
        </p:grpSp>
      </p:grpSp>
      <p:grpSp>
        <p:nvGrpSpPr>
          <p:cNvPr id="11" name="Group 11"/>
          <p:cNvGrpSpPr/>
          <p:nvPr/>
        </p:nvGrpSpPr>
        <p:grpSpPr>
          <a:xfrm>
            <a:off x="17259300" y="3364676"/>
            <a:ext cx="176115" cy="4024179"/>
            <a:chOff x="0" y="0"/>
            <a:chExt cx="234820" cy="5365572"/>
          </a:xfrm>
        </p:grpSpPr>
        <p:grpSp>
          <p:nvGrpSpPr>
            <p:cNvPr id="12" name="Group 12"/>
            <p:cNvGrpSpPr/>
            <p:nvPr/>
          </p:nvGrpSpPr>
          <p:grpSpPr>
            <a:xfrm>
              <a:off x="0" y="0"/>
              <a:ext cx="234820" cy="23482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14" name="Group 14"/>
            <p:cNvGrpSpPr/>
            <p:nvPr/>
          </p:nvGrpSpPr>
          <p:grpSpPr>
            <a:xfrm>
              <a:off x="0" y="641344"/>
              <a:ext cx="234820" cy="234820"/>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solidFill>
            </p:spPr>
          </p:sp>
        </p:grpSp>
        <p:grpSp>
          <p:nvGrpSpPr>
            <p:cNvPr id="16" name="Group 16"/>
            <p:cNvGrpSpPr/>
            <p:nvPr/>
          </p:nvGrpSpPr>
          <p:grpSpPr>
            <a:xfrm>
              <a:off x="0" y="1282688"/>
              <a:ext cx="234820" cy="23482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18" name="Group 18"/>
            <p:cNvGrpSpPr/>
            <p:nvPr/>
          </p:nvGrpSpPr>
          <p:grpSpPr>
            <a:xfrm>
              <a:off x="0" y="1924032"/>
              <a:ext cx="234820" cy="234820"/>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0" name="Group 20"/>
            <p:cNvGrpSpPr/>
            <p:nvPr/>
          </p:nvGrpSpPr>
          <p:grpSpPr>
            <a:xfrm>
              <a:off x="0" y="2565376"/>
              <a:ext cx="234820" cy="23482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2" name="Group 22"/>
            <p:cNvGrpSpPr/>
            <p:nvPr/>
          </p:nvGrpSpPr>
          <p:grpSpPr>
            <a:xfrm>
              <a:off x="0" y="3206720"/>
              <a:ext cx="234820" cy="23482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4" name="Group 24"/>
            <p:cNvGrpSpPr/>
            <p:nvPr/>
          </p:nvGrpSpPr>
          <p:grpSpPr>
            <a:xfrm>
              <a:off x="0" y="3848064"/>
              <a:ext cx="234820" cy="234820"/>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6" name="Group 26"/>
            <p:cNvGrpSpPr/>
            <p:nvPr/>
          </p:nvGrpSpPr>
          <p:grpSpPr>
            <a:xfrm>
              <a:off x="0" y="4489409"/>
              <a:ext cx="234820" cy="23482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nvGrpSpPr>
            <p:cNvPr id="28" name="Group 28"/>
            <p:cNvGrpSpPr/>
            <p:nvPr/>
          </p:nvGrpSpPr>
          <p:grpSpPr>
            <a:xfrm>
              <a:off x="0" y="5130753"/>
              <a:ext cx="234820" cy="234820"/>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2E83">
                  <a:alpha val="49804"/>
                </a:srgbClr>
              </a:solidFill>
            </p:spPr>
          </p:sp>
        </p:grpSp>
      </p:grpSp>
      <p:pic>
        <p:nvPicPr>
          <p:cNvPr id="30" name="Picture 30"/>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5400000">
            <a:off x="17007767" y="9017092"/>
            <a:ext cx="679181" cy="300074"/>
          </a:xfrm>
          <a:prstGeom prst="rect">
            <a:avLst/>
          </a:prstGeom>
        </p:spPr>
      </p:pic>
      <p:pic>
        <p:nvPicPr>
          <p:cNvPr id="31" name="Picture 3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651790" y="1543442"/>
            <a:ext cx="8294045" cy="7817137"/>
          </a:xfrm>
          <a:prstGeom prst="rect">
            <a:avLst/>
          </a:prstGeom>
        </p:spPr>
      </p:pic>
      <p:grpSp>
        <p:nvGrpSpPr>
          <p:cNvPr id="32" name="Group 32"/>
          <p:cNvGrpSpPr/>
          <p:nvPr/>
        </p:nvGrpSpPr>
        <p:grpSpPr>
          <a:xfrm>
            <a:off x="7322228" y="9611508"/>
            <a:ext cx="3643544" cy="586460"/>
            <a:chOff x="0" y="0"/>
            <a:chExt cx="4858059" cy="781947"/>
          </a:xfrm>
        </p:grpSpPr>
        <p:pic>
          <p:nvPicPr>
            <p:cNvPr id="33" name="Picture 3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4" name="Picture 3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
        <p:nvSpPr>
          <p:cNvPr id="35" name="TextBox 35"/>
          <p:cNvSpPr txBox="1"/>
          <p:nvPr/>
        </p:nvSpPr>
        <p:spPr>
          <a:xfrm>
            <a:off x="1201800" y="1906905"/>
            <a:ext cx="7449990" cy="7351395"/>
          </a:xfrm>
          <a:prstGeom prst="rect">
            <a:avLst/>
          </a:prstGeom>
        </p:spPr>
        <p:txBody>
          <a:bodyPr lIns="0" tIns="0" rIns="0" bIns="0" rtlCol="0" anchor="t">
            <a:spAutoFit/>
          </a:bodyPr>
          <a:lstStyle/>
          <a:p>
            <a:pPr marL="798830" lvl="1" indent="-399415">
              <a:lnSpc>
                <a:spcPts val="6660"/>
              </a:lnSpc>
              <a:buFont typeface="Arial"/>
              <a:buChar char="•"/>
            </a:pPr>
            <a:r>
              <a:rPr lang="en-US" sz="3700" spc="-74" dirty="0">
                <a:solidFill>
                  <a:srgbClr val="E94E1B"/>
                </a:solidFill>
                <a:latin typeface="Now Bold"/>
              </a:rPr>
              <a:t>62% felt upset about not seeing family and friends</a:t>
            </a:r>
          </a:p>
          <a:p>
            <a:pPr marL="798830" lvl="1" indent="-399415">
              <a:lnSpc>
                <a:spcPts val="6660"/>
              </a:lnSpc>
              <a:buFont typeface="Arial"/>
              <a:buChar char="•"/>
            </a:pPr>
            <a:r>
              <a:rPr lang="en-US" sz="3700" spc="-74" dirty="0">
                <a:solidFill>
                  <a:srgbClr val="E94E1B"/>
                </a:solidFill>
                <a:latin typeface="Now Bold"/>
              </a:rPr>
              <a:t>53% felt more angry or frustrated</a:t>
            </a:r>
          </a:p>
          <a:p>
            <a:pPr marL="798830" lvl="1" indent="-399415">
              <a:lnSpc>
                <a:spcPts val="6660"/>
              </a:lnSpc>
              <a:buFont typeface="Arial"/>
              <a:buChar char="•"/>
            </a:pPr>
            <a:r>
              <a:rPr lang="en-US" sz="3700" spc="-74" dirty="0">
                <a:solidFill>
                  <a:srgbClr val="E94E1B"/>
                </a:solidFill>
                <a:latin typeface="Now Bold"/>
              </a:rPr>
              <a:t>48% had difficulty managing emotions and moods</a:t>
            </a:r>
          </a:p>
          <a:p>
            <a:pPr marL="798830" lvl="1" indent="-399415">
              <a:lnSpc>
                <a:spcPts val="6660"/>
              </a:lnSpc>
              <a:buFont typeface="Arial"/>
              <a:buChar char="•"/>
            </a:pPr>
            <a:r>
              <a:rPr lang="en-US" sz="3700" spc="-74" dirty="0">
                <a:solidFill>
                  <a:srgbClr val="E94E1B"/>
                </a:solidFill>
                <a:latin typeface="Now Bold"/>
              </a:rPr>
              <a:t>49% worry more about the environment</a:t>
            </a:r>
          </a:p>
          <a:p>
            <a:pPr>
              <a:lnSpc>
                <a:spcPts val="3840"/>
              </a:lnSpc>
              <a:spcBef>
                <a:spcPct val="0"/>
              </a:spcBef>
            </a:pPr>
            <a:endParaRPr lang="en-US" sz="3700" spc="-74" dirty="0">
              <a:solidFill>
                <a:srgbClr val="E94E1B"/>
              </a:solidFill>
              <a:latin typeface="Now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612811" y="1796801"/>
            <a:ext cx="5431842" cy="7479300"/>
          </a:xfrm>
          <a:prstGeom prst="rect">
            <a:avLst/>
          </a:prstGeom>
        </p:spPr>
      </p:pic>
      <p:grpSp>
        <p:nvGrpSpPr>
          <p:cNvPr id="3" name="Group 3"/>
          <p:cNvGrpSpPr/>
          <p:nvPr/>
        </p:nvGrpSpPr>
        <p:grpSpPr>
          <a:xfrm>
            <a:off x="1038515" y="1028700"/>
            <a:ext cx="358140" cy="358140"/>
            <a:chOff x="0" y="0"/>
            <a:chExt cx="477520" cy="477520"/>
          </a:xfrm>
        </p:grpSpPr>
        <p:grpSp>
          <p:nvGrpSpPr>
            <p:cNvPr id="4" name="Group 4"/>
            <p:cNvGrpSpPr/>
            <p:nvPr/>
          </p:nvGrpSpPr>
          <p:grpSpPr>
            <a:xfrm>
              <a:off x="0" y="0"/>
              <a:ext cx="477520" cy="77593"/>
              <a:chOff x="0" y="0"/>
              <a:chExt cx="1913890" cy="310990"/>
            </a:xfrm>
          </p:grpSpPr>
          <p:sp>
            <p:nvSpPr>
              <p:cNvPr id="5" name="Freeform 5"/>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nvGrpSpPr>
            <p:cNvPr id="6" name="Group 6"/>
            <p:cNvGrpSpPr/>
            <p:nvPr/>
          </p:nvGrpSpPr>
          <p:grpSpPr>
            <a:xfrm>
              <a:off x="0" y="199964"/>
              <a:ext cx="477520" cy="77593"/>
              <a:chOff x="0" y="0"/>
              <a:chExt cx="1913890" cy="310990"/>
            </a:xfrm>
          </p:grpSpPr>
          <p:sp>
            <p:nvSpPr>
              <p:cNvPr id="7" name="Freeform 7"/>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nvGrpSpPr>
            <p:cNvPr id="8" name="Group 8"/>
            <p:cNvGrpSpPr/>
            <p:nvPr/>
          </p:nvGrpSpPr>
          <p:grpSpPr>
            <a:xfrm>
              <a:off x="0" y="399927"/>
              <a:ext cx="477520" cy="77593"/>
              <a:chOff x="0" y="0"/>
              <a:chExt cx="1913890" cy="310990"/>
            </a:xfrm>
          </p:grpSpPr>
          <p:sp>
            <p:nvSpPr>
              <p:cNvPr id="9" name="Freeform 9"/>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grpSp>
        <p:nvGrpSpPr>
          <p:cNvPr id="10" name="Group 10"/>
          <p:cNvGrpSpPr/>
          <p:nvPr/>
        </p:nvGrpSpPr>
        <p:grpSpPr>
          <a:xfrm>
            <a:off x="17259300" y="3131410"/>
            <a:ext cx="176115" cy="176115"/>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2" name="Group 12"/>
          <p:cNvGrpSpPr/>
          <p:nvPr/>
        </p:nvGrpSpPr>
        <p:grpSpPr>
          <a:xfrm>
            <a:off x="17259300" y="3612418"/>
            <a:ext cx="176115" cy="17611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4" name="Group 14"/>
          <p:cNvGrpSpPr/>
          <p:nvPr/>
        </p:nvGrpSpPr>
        <p:grpSpPr>
          <a:xfrm>
            <a:off x="17259300" y="4093426"/>
            <a:ext cx="176115" cy="176115"/>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6" name="Group 16"/>
          <p:cNvGrpSpPr/>
          <p:nvPr/>
        </p:nvGrpSpPr>
        <p:grpSpPr>
          <a:xfrm>
            <a:off x="17259300" y="4574435"/>
            <a:ext cx="176115" cy="17611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8" name="Group 18"/>
          <p:cNvGrpSpPr/>
          <p:nvPr/>
        </p:nvGrpSpPr>
        <p:grpSpPr>
          <a:xfrm>
            <a:off x="17259300" y="5055443"/>
            <a:ext cx="176115" cy="17611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0" name="Group 20"/>
          <p:cNvGrpSpPr/>
          <p:nvPr/>
        </p:nvGrpSpPr>
        <p:grpSpPr>
          <a:xfrm>
            <a:off x="17259300" y="5536451"/>
            <a:ext cx="176115" cy="17611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2" name="Group 22"/>
          <p:cNvGrpSpPr/>
          <p:nvPr/>
        </p:nvGrpSpPr>
        <p:grpSpPr>
          <a:xfrm>
            <a:off x="17259300" y="6017459"/>
            <a:ext cx="176115" cy="176115"/>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2B2B"/>
            </a:solidFill>
          </p:spPr>
        </p:sp>
      </p:grpSp>
      <p:grpSp>
        <p:nvGrpSpPr>
          <p:cNvPr id="24" name="Group 24"/>
          <p:cNvGrpSpPr/>
          <p:nvPr/>
        </p:nvGrpSpPr>
        <p:grpSpPr>
          <a:xfrm>
            <a:off x="17259300" y="6498467"/>
            <a:ext cx="176115" cy="176115"/>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6" name="Group 26"/>
          <p:cNvGrpSpPr/>
          <p:nvPr/>
        </p:nvGrpSpPr>
        <p:grpSpPr>
          <a:xfrm>
            <a:off x="17259300" y="6979475"/>
            <a:ext cx="176115" cy="176115"/>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pic>
        <p:nvPicPr>
          <p:cNvPr id="28" name="Picture 28"/>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17007767" y="9017092"/>
            <a:ext cx="679181" cy="300074"/>
          </a:xfrm>
          <a:prstGeom prst="rect">
            <a:avLst/>
          </a:prstGeom>
        </p:spPr>
      </p:pic>
      <p:sp>
        <p:nvSpPr>
          <p:cNvPr id="29" name="TextBox 29"/>
          <p:cNvSpPr txBox="1"/>
          <p:nvPr/>
        </p:nvSpPr>
        <p:spPr>
          <a:xfrm>
            <a:off x="2286000" y="706188"/>
            <a:ext cx="9326811" cy="2230098"/>
          </a:xfrm>
          <a:prstGeom prst="rect">
            <a:avLst/>
          </a:prstGeom>
        </p:spPr>
        <p:txBody>
          <a:bodyPr wrap="square" lIns="0" tIns="0" rIns="0" bIns="0" rtlCol="0" anchor="t">
            <a:spAutoFit/>
          </a:bodyPr>
          <a:lstStyle/>
          <a:p>
            <a:pPr>
              <a:lnSpc>
                <a:spcPts val="5759"/>
              </a:lnSpc>
            </a:pPr>
            <a:r>
              <a:rPr lang="en-US" sz="4800" spc="-96" dirty="0">
                <a:solidFill>
                  <a:srgbClr val="2D2E83"/>
                </a:solidFill>
                <a:latin typeface="Now Bold"/>
              </a:rPr>
              <a:t>"I wish we could have had more bonding activities in Year 7 to meet new people."</a:t>
            </a:r>
          </a:p>
        </p:txBody>
      </p:sp>
      <p:sp>
        <p:nvSpPr>
          <p:cNvPr id="30" name="TextBox 30"/>
          <p:cNvSpPr txBox="1"/>
          <p:nvPr/>
        </p:nvSpPr>
        <p:spPr>
          <a:xfrm>
            <a:off x="852978" y="3788533"/>
            <a:ext cx="9564404" cy="2190750"/>
          </a:xfrm>
          <a:prstGeom prst="rect">
            <a:avLst/>
          </a:prstGeom>
        </p:spPr>
        <p:txBody>
          <a:bodyPr lIns="0" tIns="0" rIns="0" bIns="0" rtlCol="0" anchor="t">
            <a:spAutoFit/>
          </a:bodyPr>
          <a:lstStyle/>
          <a:p>
            <a:pPr>
              <a:lnSpc>
                <a:spcPts val="5759"/>
              </a:lnSpc>
            </a:pPr>
            <a:r>
              <a:rPr lang="en-US" sz="4800" spc="-96" dirty="0">
                <a:solidFill>
                  <a:srgbClr val="2D2E83"/>
                </a:solidFill>
                <a:latin typeface="Now Bold"/>
              </a:rPr>
              <a:t>"I wish my secondary school had explained what you could do if you get bullied."</a:t>
            </a:r>
          </a:p>
        </p:txBody>
      </p:sp>
      <p:sp>
        <p:nvSpPr>
          <p:cNvPr id="31" name="TextBox 31"/>
          <p:cNvSpPr txBox="1"/>
          <p:nvPr/>
        </p:nvSpPr>
        <p:spPr>
          <a:xfrm>
            <a:off x="2743194" y="6967112"/>
            <a:ext cx="9564404" cy="2190750"/>
          </a:xfrm>
          <a:prstGeom prst="rect">
            <a:avLst/>
          </a:prstGeom>
        </p:spPr>
        <p:txBody>
          <a:bodyPr lIns="0" tIns="0" rIns="0" bIns="0" rtlCol="0" anchor="t">
            <a:spAutoFit/>
          </a:bodyPr>
          <a:lstStyle/>
          <a:p>
            <a:pPr>
              <a:lnSpc>
                <a:spcPts val="5759"/>
              </a:lnSpc>
            </a:pPr>
            <a:r>
              <a:rPr lang="en-US" sz="4800" spc="-96" dirty="0">
                <a:solidFill>
                  <a:srgbClr val="2D2E83"/>
                </a:solidFill>
                <a:latin typeface="Now Bold"/>
              </a:rPr>
              <a:t>"I had to self-isolate and was two weeks late starting. This made me sad and stressed."</a:t>
            </a:r>
          </a:p>
        </p:txBody>
      </p:sp>
      <p:grpSp>
        <p:nvGrpSpPr>
          <p:cNvPr id="32" name="Group 32"/>
          <p:cNvGrpSpPr/>
          <p:nvPr/>
        </p:nvGrpSpPr>
        <p:grpSpPr>
          <a:xfrm>
            <a:off x="7322228" y="9611508"/>
            <a:ext cx="3643544" cy="586460"/>
            <a:chOff x="0" y="0"/>
            <a:chExt cx="4858059" cy="781947"/>
          </a:xfrm>
        </p:grpSpPr>
        <p:pic>
          <p:nvPicPr>
            <p:cNvPr id="33" name="Picture 3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4" name="Picture 3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D2E83"/>
        </a:solidFill>
        <a:effectLst/>
      </p:bgPr>
    </p:bg>
    <p:spTree>
      <p:nvGrpSpPr>
        <p:cNvPr id="1" name=""/>
        <p:cNvGrpSpPr/>
        <p:nvPr/>
      </p:nvGrpSpPr>
      <p:grpSpPr>
        <a:xfrm>
          <a:off x="0" y="0"/>
          <a:ext cx="0" cy="0"/>
          <a:chOff x="0" y="0"/>
          <a:chExt cx="0" cy="0"/>
        </a:xfrm>
      </p:grpSpPr>
      <p:sp>
        <p:nvSpPr>
          <p:cNvPr id="2" name="TextBox 2"/>
          <p:cNvSpPr txBox="1"/>
          <p:nvPr/>
        </p:nvSpPr>
        <p:spPr>
          <a:xfrm>
            <a:off x="8216645" y="1019175"/>
            <a:ext cx="7428503" cy="8348739"/>
          </a:xfrm>
          <a:prstGeom prst="rect">
            <a:avLst/>
          </a:prstGeom>
        </p:spPr>
        <p:txBody>
          <a:bodyPr lIns="0" tIns="0" rIns="0" bIns="0" rtlCol="0" anchor="t">
            <a:spAutoFit/>
          </a:bodyPr>
          <a:lstStyle/>
          <a:p>
            <a:pPr>
              <a:lnSpc>
                <a:spcPts val="8207"/>
              </a:lnSpc>
            </a:pPr>
            <a:r>
              <a:rPr lang="en-US" sz="6839" spc="-136" dirty="0">
                <a:solidFill>
                  <a:srgbClr val="EDEBEB"/>
                </a:solidFill>
                <a:latin typeface="Now Bold"/>
              </a:rPr>
              <a:t>What are your pupils worried or anxious about?</a:t>
            </a:r>
          </a:p>
          <a:p>
            <a:pPr>
              <a:lnSpc>
                <a:spcPts val="8207"/>
              </a:lnSpc>
            </a:pPr>
            <a:endParaRPr lang="en-US" sz="6839" spc="-136" dirty="0">
              <a:solidFill>
                <a:srgbClr val="EDEBEB"/>
              </a:solidFill>
              <a:latin typeface="Now Bold"/>
            </a:endParaRPr>
          </a:p>
          <a:p>
            <a:pPr marL="0" lvl="0" indent="0" algn="l">
              <a:lnSpc>
                <a:spcPts val="8207"/>
              </a:lnSpc>
              <a:spcBef>
                <a:spcPct val="0"/>
              </a:spcBef>
            </a:pPr>
            <a:r>
              <a:rPr lang="en-US" sz="6839" spc="-136" dirty="0">
                <a:solidFill>
                  <a:srgbClr val="EDEBEB"/>
                </a:solidFill>
                <a:latin typeface="Now Bold"/>
              </a:rPr>
              <a:t>Do you think they're ready for secondary school?</a:t>
            </a:r>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28700" y="668190"/>
            <a:ext cx="5951639" cy="9618810"/>
          </a:xfrm>
          <a:prstGeom prst="rect">
            <a:avLst/>
          </a:prstGeom>
        </p:spPr>
      </p:pic>
      <p:grpSp>
        <p:nvGrpSpPr>
          <p:cNvPr id="4" name="Group 4"/>
          <p:cNvGrpSpPr/>
          <p:nvPr/>
        </p:nvGrpSpPr>
        <p:grpSpPr>
          <a:xfrm>
            <a:off x="17259300" y="3131410"/>
            <a:ext cx="176115" cy="4024179"/>
            <a:chOff x="0" y="0"/>
            <a:chExt cx="234820" cy="5365572"/>
          </a:xfrm>
        </p:grpSpPr>
        <p:grpSp>
          <p:nvGrpSpPr>
            <p:cNvPr id="5" name="Group 5"/>
            <p:cNvGrpSpPr/>
            <p:nvPr/>
          </p:nvGrpSpPr>
          <p:grpSpPr>
            <a:xfrm>
              <a:off x="0" y="0"/>
              <a:ext cx="234820" cy="23482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nvGrpSpPr>
            <p:cNvPr id="7" name="Group 7"/>
            <p:cNvGrpSpPr/>
            <p:nvPr/>
          </p:nvGrpSpPr>
          <p:grpSpPr>
            <a:xfrm>
              <a:off x="0" y="641344"/>
              <a:ext cx="234820" cy="23482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nvGrpSpPr>
            <p:cNvPr id="9" name="Group 9"/>
            <p:cNvGrpSpPr/>
            <p:nvPr/>
          </p:nvGrpSpPr>
          <p:grpSpPr>
            <a:xfrm>
              <a:off x="0" y="1282688"/>
              <a:ext cx="234820" cy="23482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1" name="Group 11"/>
            <p:cNvGrpSpPr/>
            <p:nvPr/>
          </p:nvGrpSpPr>
          <p:grpSpPr>
            <a:xfrm>
              <a:off x="0" y="1924032"/>
              <a:ext cx="234820" cy="23482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nvGrpSpPr>
            <p:cNvPr id="13" name="Group 13"/>
            <p:cNvGrpSpPr/>
            <p:nvPr/>
          </p:nvGrpSpPr>
          <p:grpSpPr>
            <a:xfrm>
              <a:off x="0" y="2565376"/>
              <a:ext cx="234820" cy="23482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nvGrpSpPr>
            <p:cNvPr id="15" name="Group 15"/>
            <p:cNvGrpSpPr/>
            <p:nvPr/>
          </p:nvGrpSpPr>
          <p:grpSpPr>
            <a:xfrm>
              <a:off x="0" y="3206720"/>
              <a:ext cx="234820" cy="23482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nvGrpSpPr>
            <p:cNvPr id="17" name="Group 17"/>
            <p:cNvGrpSpPr/>
            <p:nvPr/>
          </p:nvGrpSpPr>
          <p:grpSpPr>
            <a:xfrm>
              <a:off x="0" y="3848064"/>
              <a:ext cx="234820" cy="23482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nvGrpSpPr>
            <p:cNvPr id="19" name="Group 19"/>
            <p:cNvGrpSpPr/>
            <p:nvPr/>
          </p:nvGrpSpPr>
          <p:grpSpPr>
            <a:xfrm>
              <a:off x="0" y="4489409"/>
              <a:ext cx="234820" cy="234820"/>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nvGrpSpPr>
            <p:cNvPr id="21" name="Group 21"/>
            <p:cNvGrpSpPr/>
            <p:nvPr/>
          </p:nvGrpSpPr>
          <p:grpSpPr>
            <a:xfrm>
              <a:off x="0" y="5130753"/>
              <a:ext cx="234820" cy="23482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alpha val="49804"/>
                </a:srgbClr>
              </a:solidFill>
            </p:spPr>
          </p:sp>
        </p:grpSp>
      </p:grpSp>
      <p:pic>
        <p:nvPicPr>
          <p:cNvPr id="23" name="Picture 23"/>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5400000">
            <a:off x="17007767" y="8986702"/>
            <a:ext cx="679181" cy="300074"/>
          </a:xfrm>
          <a:prstGeom prst="rect">
            <a:avLst/>
          </a:prstGeom>
        </p:spPr>
      </p:pic>
      <p:grpSp>
        <p:nvGrpSpPr>
          <p:cNvPr id="24" name="Group 24"/>
          <p:cNvGrpSpPr/>
          <p:nvPr/>
        </p:nvGrpSpPr>
        <p:grpSpPr>
          <a:xfrm>
            <a:off x="1038515" y="1028700"/>
            <a:ext cx="358140" cy="358140"/>
            <a:chOff x="0" y="0"/>
            <a:chExt cx="477520" cy="477520"/>
          </a:xfrm>
        </p:grpSpPr>
        <p:grpSp>
          <p:nvGrpSpPr>
            <p:cNvPr id="25" name="Group 25"/>
            <p:cNvGrpSpPr/>
            <p:nvPr/>
          </p:nvGrpSpPr>
          <p:grpSpPr>
            <a:xfrm>
              <a:off x="0" y="0"/>
              <a:ext cx="477520" cy="77593"/>
              <a:chOff x="0" y="0"/>
              <a:chExt cx="1913890" cy="310990"/>
            </a:xfrm>
          </p:grpSpPr>
          <p:sp>
            <p:nvSpPr>
              <p:cNvPr id="26" name="Freeform 26"/>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4EA532"/>
              </a:solidFill>
            </p:spPr>
          </p:sp>
        </p:grpSp>
        <p:grpSp>
          <p:nvGrpSpPr>
            <p:cNvPr id="27" name="Group 27"/>
            <p:cNvGrpSpPr/>
            <p:nvPr/>
          </p:nvGrpSpPr>
          <p:grpSpPr>
            <a:xfrm>
              <a:off x="0" y="199964"/>
              <a:ext cx="477520" cy="77593"/>
              <a:chOff x="0" y="0"/>
              <a:chExt cx="1913890" cy="310990"/>
            </a:xfrm>
          </p:grpSpPr>
          <p:sp>
            <p:nvSpPr>
              <p:cNvPr id="28" name="Freeform 28"/>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4EA532"/>
              </a:solidFill>
            </p:spPr>
          </p:sp>
        </p:grpSp>
        <p:grpSp>
          <p:nvGrpSpPr>
            <p:cNvPr id="29" name="Group 29"/>
            <p:cNvGrpSpPr/>
            <p:nvPr/>
          </p:nvGrpSpPr>
          <p:grpSpPr>
            <a:xfrm>
              <a:off x="0" y="399927"/>
              <a:ext cx="477520" cy="77593"/>
              <a:chOff x="0" y="0"/>
              <a:chExt cx="1913890" cy="310990"/>
            </a:xfrm>
          </p:grpSpPr>
          <p:sp>
            <p:nvSpPr>
              <p:cNvPr id="30" name="Freeform 3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4EA532"/>
              </a:solidFill>
            </p:spPr>
          </p:sp>
        </p:grpSp>
      </p:grpSp>
      <p:grpSp>
        <p:nvGrpSpPr>
          <p:cNvPr id="31" name="Group 31"/>
          <p:cNvGrpSpPr/>
          <p:nvPr/>
        </p:nvGrpSpPr>
        <p:grpSpPr>
          <a:xfrm>
            <a:off x="7322228" y="9611508"/>
            <a:ext cx="3643544" cy="586460"/>
            <a:chOff x="0" y="0"/>
            <a:chExt cx="4858059" cy="781947"/>
          </a:xfrm>
        </p:grpSpPr>
        <p:pic>
          <p:nvPicPr>
            <p:cNvPr id="32" name="Picture 3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4728" y="0"/>
              <a:ext cx="4293330" cy="781947"/>
            </a:xfrm>
            <a:prstGeom prst="rect">
              <a:avLst/>
            </a:prstGeom>
          </p:spPr>
        </p:pic>
        <p:pic>
          <p:nvPicPr>
            <p:cNvPr id="33" name="Picture 33"/>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0" y="108609"/>
              <a:ext cx="564728" cy="564728"/>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884</Words>
  <Application>Microsoft Office PowerPoint</Application>
  <PresentationFormat>Custom</PresentationFormat>
  <Paragraphs>136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Now Bold</vt:lpstr>
      <vt:lpstr>Now</vt:lpstr>
      <vt:lpstr>Calibri</vt:lpstr>
      <vt:lpstr>Now 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PPT final</dc:title>
  <dc:creator>user</dc:creator>
  <cp:lastModifiedBy>Richard Palmer</cp:lastModifiedBy>
  <cp:revision>15</cp:revision>
  <dcterms:created xsi:type="dcterms:W3CDTF">2006-08-16T00:00:00Z</dcterms:created>
  <dcterms:modified xsi:type="dcterms:W3CDTF">2021-06-10T14:57:04Z</dcterms:modified>
  <dc:identifier>DAEgaqbbHqE</dc:identifier>
</cp:coreProperties>
</file>