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77" r:id="rId4"/>
    <p:sldId id="258" r:id="rId5"/>
    <p:sldId id="286" r:id="rId6"/>
    <p:sldId id="259" r:id="rId7"/>
    <p:sldId id="275" r:id="rId8"/>
    <p:sldId id="260" r:id="rId9"/>
    <p:sldId id="282" r:id="rId10"/>
    <p:sldId id="261" r:id="rId11"/>
    <p:sldId id="262" r:id="rId12"/>
    <p:sldId id="290" r:id="rId13"/>
    <p:sldId id="291" r:id="rId14"/>
    <p:sldId id="292" r:id="rId15"/>
    <p:sldId id="294" r:id="rId16"/>
    <p:sldId id="293" r:id="rId17"/>
    <p:sldId id="295" r:id="rId18"/>
    <p:sldId id="289" r:id="rId19"/>
    <p:sldId id="287" r:id="rId20"/>
    <p:sldId id="296" r:id="rId21"/>
    <p:sldId id="298" r:id="rId22"/>
    <p:sldId id="288" r:id="rId23"/>
    <p:sldId id="264" r:id="rId24"/>
    <p:sldId id="265" r:id="rId25"/>
    <p:sldId id="300" r:id="rId26"/>
    <p:sldId id="269" r:id="rId27"/>
    <p:sldId id="268" r:id="rId28"/>
    <p:sldId id="299" r:id="rId29"/>
    <p:sldId id="270" r:id="rId30"/>
    <p:sldId id="272" r:id="rId31"/>
    <p:sldId id="271" r:id="rId32"/>
    <p:sldId id="273" r:id="rId33"/>
    <p:sldId id="274" r:id="rId34"/>
    <p:sldId id="284" r:id="rId35"/>
    <p:sldId id="276" r:id="rId36"/>
    <p:sldId id="301" r:id="rId37"/>
    <p:sldId id="297" r:id="rId38"/>
    <p:sldId id="281" r:id="rId39"/>
    <p:sldId id="28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58" y="-5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F3DA3B-96DA-4654-B8B3-D1CF291DAE6D}" type="datetimeFigureOut">
              <a:rPr lang="en-GB" smtClean="0"/>
              <a:t>17/06/2021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314544-4FB8-47B9-910A-E3C141EDFA56}" type="slidenum">
              <a:rPr lang="en-GB" smtClean="0"/>
              <a:t>‹#›</a:t>
            </a:fld>
            <a:endParaRPr lang="en-GB"/>
          </a:p>
        </p:txBody>
      </p:sp>
    </p:spTree>
    <p:extLst>
      <p:ext uri="{BB962C8B-B14F-4D97-AF65-F5344CB8AC3E}">
        <p14:creationId xmlns:p14="http://schemas.microsoft.com/office/powerpoint/2010/main" val="349828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314544-4FB8-47B9-910A-E3C141EDFA56}" type="slidenum">
              <a:rPr lang="en-GB" smtClean="0"/>
              <a:t>27</a:t>
            </a:fld>
            <a:endParaRPr lang="en-GB"/>
          </a:p>
        </p:txBody>
      </p:sp>
    </p:spTree>
    <p:extLst>
      <p:ext uri="{BB962C8B-B14F-4D97-AF65-F5344CB8AC3E}">
        <p14:creationId xmlns:p14="http://schemas.microsoft.com/office/powerpoint/2010/main" val="2061235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76FC55E-D37A-4214-A4EE-461E018FB686}"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EE9553-2957-4A87-B53C-1578E04CD4DB}" type="slidenum">
              <a:rPr lang="en-GB" smtClean="0"/>
              <a:t>‹#›</a:t>
            </a:fld>
            <a:endParaRPr lang="en-GB"/>
          </a:p>
        </p:txBody>
      </p:sp>
    </p:spTree>
    <p:extLst>
      <p:ext uri="{BB962C8B-B14F-4D97-AF65-F5344CB8AC3E}">
        <p14:creationId xmlns:p14="http://schemas.microsoft.com/office/powerpoint/2010/main" val="2742750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6FC55E-D37A-4214-A4EE-461E018FB686}"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EE9553-2957-4A87-B53C-1578E04CD4DB}" type="slidenum">
              <a:rPr lang="en-GB" smtClean="0"/>
              <a:t>‹#›</a:t>
            </a:fld>
            <a:endParaRPr lang="en-GB"/>
          </a:p>
        </p:txBody>
      </p:sp>
    </p:spTree>
    <p:extLst>
      <p:ext uri="{BB962C8B-B14F-4D97-AF65-F5344CB8AC3E}">
        <p14:creationId xmlns:p14="http://schemas.microsoft.com/office/powerpoint/2010/main" val="2867813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6FC55E-D37A-4214-A4EE-461E018FB686}"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EE9553-2957-4A87-B53C-1578E04CD4DB}" type="slidenum">
              <a:rPr lang="en-GB" smtClean="0"/>
              <a:t>‹#›</a:t>
            </a:fld>
            <a:endParaRPr lang="en-GB"/>
          </a:p>
        </p:txBody>
      </p:sp>
    </p:spTree>
    <p:extLst>
      <p:ext uri="{BB962C8B-B14F-4D97-AF65-F5344CB8AC3E}">
        <p14:creationId xmlns:p14="http://schemas.microsoft.com/office/powerpoint/2010/main" val="2652701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6FC55E-D37A-4214-A4EE-461E018FB686}"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EE9553-2957-4A87-B53C-1578E04CD4DB}" type="slidenum">
              <a:rPr lang="en-GB" smtClean="0"/>
              <a:t>‹#›</a:t>
            </a:fld>
            <a:endParaRPr lang="en-GB"/>
          </a:p>
        </p:txBody>
      </p:sp>
    </p:spTree>
    <p:extLst>
      <p:ext uri="{BB962C8B-B14F-4D97-AF65-F5344CB8AC3E}">
        <p14:creationId xmlns:p14="http://schemas.microsoft.com/office/powerpoint/2010/main" val="114425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6FC55E-D37A-4214-A4EE-461E018FB686}"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EE9553-2957-4A87-B53C-1578E04CD4DB}" type="slidenum">
              <a:rPr lang="en-GB" smtClean="0"/>
              <a:t>‹#›</a:t>
            </a:fld>
            <a:endParaRPr lang="en-GB"/>
          </a:p>
        </p:txBody>
      </p:sp>
    </p:spTree>
    <p:extLst>
      <p:ext uri="{BB962C8B-B14F-4D97-AF65-F5344CB8AC3E}">
        <p14:creationId xmlns:p14="http://schemas.microsoft.com/office/powerpoint/2010/main" val="2631277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76FC55E-D37A-4214-A4EE-461E018FB686}" type="datetimeFigureOut">
              <a:rPr lang="en-GB" smtClean="0"/>
              <a:t>17/06/2021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EE9553-2957-4A87-B53C-1578E04CD4DB}" type="slidenum">
              <a:rPr lang="en-GB" smtClean="0"/>
              <a:t>‹#›</a:t>
            </a:fld>
            <a:endParaRPr lang="en-GB"/>
          </a:p>
        </p:txBody>
      </p:sp>
    </p:spTree>
    <p:extLst>
      <p:ext uri="{BB962C8B-B14F-4D97-AF65-F5344CB8AC3E}">
        <p14:creationId xmlns:p14="http://schemas.microsoft.com/office/powerpoint/2010/main" val="327118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76FC55E-D37A-4214-A4EE-461E018FB686}" type="datetimeFigureOut">
              <a:rPr lang="en-GB" smtClean="0"/>
              <a:t>17/06/2021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EE9553-2957-4A87-B53C-1578E04CD4DB}" type="slidenum">
              <a:rPr lang="en-GB" smtClean="0"/>
              <a:t>‹#›</a:t>
            </a:fld>
            <a:endParaRPr lang="en-GB"/>
          </a:p>
        </p:txBody>
      </p:sp>
    </p:spTree>
    <p:extLst>
      <p:ext uri="{BB962C8B-B14F-4D97-AF65-F5344CB8AC3E}">
        <p14:creationId xmlns:p14="http://schemas.microsoft.com/office/powerpoint/2010/main" val="3634077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76FC55E-D37A-4214-A4EE-461E018FB686}" type="datetimeFigureOut">
              <a:rPr lang="en-GB" smtClean="0"/>
              <a:t>17/06/2021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EE9553-2957-4A87-B53C-1578E04CD4DB}" type="slidenum">
              <a:rPr lang="en-GB" smtClean="0"/>
              <a:t>‹#›</a:t>
            </a:fld>
            <a:endParaRPr lang="en-GB"/>
          </a:p>
        </p:txBody>
      </p:sp>
    </p:spTree>
    <p:extLst>
      <p:ext uri="{BB962C8B-B14F-4D97-AF65-F5344CB8AC3E}">
        <p14:creationId xmlns:p14="http://schemas.microsoft.com/office/powerpoint/2010/main" val="94948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FC55E-D37A-4214-A4EE-461E018FB686}" type="datetimeFigureOut">
              <a:rPr lang="en-GB" smtClean="0"/>
              <a:t>17/06/2021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EE9553-2957-4A87-B53C-1578E04CD4DB}" type="slidenum">
              <a:rPr lang="en-GB" smtClean="0"/>
              <a:t>‹#›</a:t>
            </a:fld>
            <a:endParaRPr lang="en-GB"/>
          </a:p>
        </p:txBody>
      </p:sp>
    </p:spTree>
    <p:extLst>
      <p:ext uri="{BB962C8B-B14F-4D97-AF65-F5344CB8AC3E}">
        <p14:creationId xmlns:p14="http://schemas.microsoft.com/office/powerpoint/2010/main" val="2394709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6FC55E-D37A-4214-A4EE-461E018FB686}" type="datetimeFigureOut">
              <a:rPr lang="en-GB" smtClean="0"/>
              <a:t>17/06/2021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EE9553-2957-4A87-B53C-1578E04CD4DB}" type="slidenum">
              <a:rPr lang="en-GB" smtClean="0"/>
              <a:t>‹#›</a:t>
            </a:fld>
            <a:endParaRPr lang="en-GB"/>
          </a:p>
        </p:txBody>
      </p:sp>
    </p:spTree>
    <p:extLst>
      <p:ext uri="{BB962C8B-B14F-4D97-AF65-F5344CB8AC3E}">
        <p14:creationId xmlns:p14="http://schemas.microsoft.com/office/powerpoint/2010/main" val="2389496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6FC55E-D37A-4214-A4EE-461E018FB686}" type="datetimeFigureOut">
              <a:rPr lang="en-GB" smtClean="0"/>
              <a:t>17/06/2021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EE9553-2957-4A87-B53C-1578E04CD4DB}" type="slidenum">
              <a:rPr lang="en-GB" smtClean="0"/>
              <a:t>‹#›</a:t>
            </a:fld>
            <a:endParaRPr lang="en-GB"/>
          </a:p>
        </p:txBody>
      </p:sp>
    </p:spTree>
    <p:extLst>
      <p:ext uri="{BB962C8B-B14F-4D97-AF65-F5344CB8AC3E}">
        <p14:creationId xmlns:p14="http://schemas.microsoft.com/office/powerpoint/2010/main" val="2711359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FC55E-D37A-4214-A4EE-461E018FB686}" type="datetimeFigureOut">
              <a:rPr lang="en-GB" smtClean="0"/>
              <a:t>17/06/2021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E9553-2957-4A87-B53C-1578E04CD4DB}" type="slidenum">
              <a:rPr lang="en-GB" smtClean="0"/>
              <a:t>‹#›</a:t>
            </a:fld>
            <a:endParaRPr lang="en-GB"/>
          </a:p>
        </p:txBody>
      </p:sp>
    </p:spTree>
    <p:extLst>
      <p:ext uri="{BB962C8B-B14F-4D97-AF65-F5344CB8AC3E}">
        <p14:creationId xmlns:p14="http://schemas.microsoft.com/office/powerpoint/2010/main" val="3786731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youtu.be/Bb4whqVawdo"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winstonswish.org/wp-content/uploads/2020/05/Winstons-Wish-First-Aid-Kit.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hyperlink" Target="http://www.boingboing.org.uk/resilience/resilient-therapy-resilience-framework/" TargetMode="External"/><Relationship Id="rId4" Type="http://schemas.openxmlformats.org/officeDocument/2006/relationships/hyperlink" Target="http://www.youngminds.org.uk/media/1486/interactive_resilience_framework-002.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hyperlink" Target="mailto:spoc.hdftgateshead@nhs.net" TargetMode="Externa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gateshead.gov.uk/media/16739/Support-for-primary-schools-with-children-who-have-social-emotional-and-mental-health-need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332656"/>
            <a:ext cx="8784976" cy="4464496"/>
          </a:xfrm>
        </p:spPr>
        <p:txBody>
          <a:bodyPr>
            <a:normAutofit/>
          </a:bodyPr>
          <a:lstStyle/>
          <a:p>
            <a:r>
              <a:rPr lang="en-GB" sz="4000" i="1" dirty="0"/>
              <a:t>Promotion of child </a:t>
            </a:r>
            <a:r>
              <a:rPr lang="en-GB" sz="4000" i="1" dirty="0" smtClean="0"/>
              <a:t>emotional-wellbeing </a:t>
            </a:r>
            <a:br>
              <a:rPr lang="en-GB" sz="4000" i="1" dirty="0" smtClean="0"/>
            </a:br>
            <a:r>
              <a:rPr lang="en-GB" sz="4000" i="1" dirty="0" smtClean="0"/>
              <a:t>in </a:t>
            </a:r>
            <a:r>
              <a:rPr lang="en-GB" sz="4000" i="1" dirty="0"/>
              <a:t>the school environment </a:t>
            </a:r>
            <a:r>
              <a:rPr lang="en-GB" sz="4000" i="1" dirty="0" smtClean="0"/>
              <a:t/>
            </a:r>
            <a:br>
              <a:rPr lang="en-GB" sz="4000" i="1" dirty="0" smtClean="0"/>
            </a:br>
            <a:r>
              <a:rPr lang="en-GB" sz="4000" i="1" dirty="0" smtClean="0"/>
              <a:t>&amp;</a:t>
            </a:r>
            <a:r>
              <a:rPr lang="en-GB" sz="4000" i="1" dirty="0"/>
              <a:t/>
            </a:r>
            <a:br>
              <a:rPr lang="en-GB" sz="4000" i="1" dirty="0"/>
            </a:br>
            <a:r>
              <a:rPr lang="en-GB" sz="4000" i="1" dirty="0" smtClean="0"/>
              <a:t>Acting </a:t>
            </a:r>
            <a:r>
              <a:rPr lang="en-GB" sz="4000" i="1" dirty="0"/>
              <a:t>on emerging emotional distress.</a:t>
            </a:r>
            <a:r>
              <a:rPr lang="en-GB" dirty="0"/>
              <a:t/>
            </a:r>
            <a:br>
              <a:rPr lang="en-GB" dirty="0"/>
            </a:b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10852"/>
            <a:ext cx="9144000" cy="547148"/>
          </a:xfrm>
          <a:prstGeom prst="rect">
            <a:avLst/>
          </a:prstGeom>
        </p:spPr>
      </p:pic>
      <p:pic>
        <p:nvPicPr>
          <p:cNvPr id="6146" name="Picture 2" descr="C:\Users\l.robson2\AppData\Local\Microsoft\Windows\INetCache\IE\RMKZA8VB\Circle-icons-email.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370" y="6310852"/>
            <a:ext cx="432048" cy="35850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l.robson2\AppData\Local\Microsoft\Windows\INetCache\IE\0VE2UMGK\phone_PNG4892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1408" y="6275138"/>
            <a:ext cx="504056" cy="39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005" y="4005064"/>
            <a:ext cx="2028825" cy="202882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4048" y="4279184"/>
            <a:ext cx="3743325" cy="1323975"/>
          </a:xfrm>
          <a:prstGeom prst="rect">
            <a:avLst/>
          </a:prstGeom>
        </p:spPr>
      </p:pic>
    </p:spTree>
    <p:extLst>
      <p:ext uri="{BB962C8B-B14F-4D97-AF65-F5344CB8AC3E}">
        <p14:creationId xmlns:p14="http://schemas.microsoft.com/office/powerpoint/2010/main" val="868343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l.robson2\AppData\Local\Microsoft\Windows\INetCache\IE\J8YIF7CX\1_pnt-8zf75dnPIHfu7Qvx8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454" y="1484784"/>
            <a:ext cx="3663489" cy="366348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l.robson2\AppData\Local\Microsoft\Windows\INetCache\IE\RMKZA8VB\1200px-Charlize_Theron_in_201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484784"/>
            <a:ext cx="2808312" cy="37650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87624" y="188640"/>
            <a:ext cx="6984776" cy="584775"/>
          </a:xfrm>
          <a:prstGeom prst="rect">
            <a:avLst/>
          </a:prstGeom>
          <a:noFill/>
        </p:spPr>
        <p:txBody>
          <a:bodyPr wrap="square" rtlCol="0">
            <a:spAutoFit/>
          </a:bodyPr>
          <a:lstStyle/>
          <a:p>
            <a:pPr algn="ctr"/>
            <a:r>
              <a:rPr lang="en-GB" sz="3200" dirty="0" smtClean="0"/>
              <a:t>Resilience CAN be built</a:t>
            </a:r>
          </a:p>
        </p:txBody>
      </p:sp>
    </p:spTree>
    <p:extLst>
      <p:ext uri="{BB962C8B-B14F-4D97-AF65-F5344CB8AC3E}">
        <p14:creationId xmlns:p14="http://schemas.microsoft.com/office/powerpoint/2010/main" val="2656606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664" y="548680"/>
            <a:ext cx="6336704" cy="1200329"/>
          </a:xfrm>
          <a:prstGeom prst="rect">
            <a:avLst/>
          </a:prstGeom>
          <a:noFill/>
        </p:spPr>
        <p:txBody>
          <a:bodyPr wrap="square" rtlCol="0">
            <a:spAutoFit/>
          </a:bodyPr>
          <a:lstStyle/>
          <a:p>
            <a:pPr algn="ctr"/>
            <a:r>
              <a:rPr lang="en-GB" dirty="0" smtClean="0"/>
              <a:t>5 Ways to teach resilience</a:t>
            </a:r>
          </a:p>
          <a:p>
            <a:pPr algn="ctr"/>
            <a:endParaRPr lang="en-GB" dirty="0"/>
          </a:p>
          <a:p>
            <a:pPr algn="ctr"/>
            <a:r>
              <a:rPr lang="en-GB" dirty="0" smtClean="0"/>
              <a:t>The highly effective teacher </a:t>
            </a:r>
          </a:p>
          <a:p>
            <a:endParaRPr lang="en-GB" dirty="0"/>
          </a:p>
        </p:txBody>
      </p:sp>
      <p:sp>
        <p:nvSpPr>
          <p:cNvPr id="4" name="Rectangle 3"/>
          <p:cNvSpPr/>
          <p:nvPr/>
        </p:nvSpPr>
        <p:spPr>
          <a:xfrm>
            <a:off x="3094450" y="5661248"/>
            <a:ext cx="3296031" cy="369332"/>
          </a:xfrm>
          <a:prstGeom prst="rect">
            <a:avLst/>
          </a:prstGeom>
        </p:spPr>
        <p:txBody>
          <a:bodyPr wrap="none">
            <a:spAutoFit/>
          </a:bodyPr>
          <a:lstStyle/>
          <a:p>
            <a:r>
              <a:rPr lang="en-GB" dirty="0">
                <a:hlinkClick r:id="rId2"/>
              </a:rPr>
              <a:t>https://</a:t>
            </a:r>
            <a:r>
              <a:rPr lang="en-GB" dirty="0" smtClean="0">
                <a:hlinkClick r:id="rId2"/>
              </a:rPr>
              <a:t>youtu.be/Bb4whqVawdo</a:t>
            </a:r>
            <a:r>
              <a:rPr lang="en-GB" dirty="0" smtClean="0"/>
              <a:t> </a:t>
            </a:r>
            <a:endParaRPr lang="en-GB"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388" y="1752600"/>
            <a:ext cx="599122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4991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9463" y="2844772"/>
            <a:ext cx="9143999" cy="34470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333333"/>
                </a:solidFill>
                <a:effectLst/>
                <a:latin typeface="Open Sans"/>
                <a:cs typeface="Arial" pitchFamily="34" charset="0"/>
              </a:rPr>
              <a:t>Ways to build positive relationships with students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600" b="1" i="0" u="none" strike="noStrike" cap="none" normalizeH="0" baseline="0" dirty="0" smtClean="0">
                <a:ln>
                  <a:noFill/>
                </a:ln>
                <a:solidFill>
                  <a:srgbClr val="92D050"/>
                </a:solidFill>
                <a:effectLst/>
                <a:latin typeface="Open Sans"/>
                <a:cs typeface="Arial" pitchFamily="34" charset="0"/>
              </a:rPr>
              <a:t>Learn your students’ names.</a:t>
            </a:r>
            <a:r>
              <a:rPr kumimoji="0" lang="en-US" altLang="en-US" sz="1600" b="0" i="0" u="none" strike="noStrike" cap="none" normalizeH="0" baseline="0" dirty="0" smtClean="0">
                <a:ln>
                  <a:noFill/>
                </a:ln>
                <a:solidFill>
                  <a:srgbClr val="92D050"/>
                </a:solidFill>
                <a:effectLst/>
                <a:latin typeface="Open Sans"/>
                <a:cs typeface="Arial" pitchFamily="34" charset="0"/>
              </a:rPr>
              <a:t>  </a:t>
            </a:r>
            <a:endParaRPr kumimoji="0" lang="en-US" altLang="en-US" sz="1600" b="0" i="0" u="none" strike="noStrike" cap="none" normalizeH="0" baseline="0" dirty="0" smtClean="0">
              <a:ln>
                <a:noFill/>
              </a:ln>
              <a:solidFill>
                <a:srgbClr val="92D050"/>
              </a:solidFill>
              <a:effectLst/>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600" b="1" i="0" u="none" strike="noStrike" cap="none" normalizeH="0" baseline="0" dirty="0" smtClean="0">
                <a:ln>
                  <a:noFill/>
                </a:ln>
                <a:solidFill>
                  <a:srgbClr val="92D050"/>
                </a:solidFill>
                <a:effectLst/>
                <a:latin typeface="Open Sans"/>
                <a:cs typeface="Arial" pitchFamily="34" charset="0"/>
              </a:rPr>
              <a:t>Greet students at the door.</a:t>
            </a:r>
            <a:r>
              <a:rPr kumimoji="0" lang="en-US" altLang="en-US" sz="1600" b="0" i="0" u="none" strike="noStrike" cap="none" normalizeH="0" baseline="0" dirty="0" smtClean="0">
                <a:ln>
                  <a:noFill/>
                </a:ln>
                <a:solidFill>
                  <a:srgbClr val="92D050"/>
                </a:solidFill>
                <a:effectLst/>
                <a:latin typeface="Open Sans"/>
                <a:cs typeface="Arial" pitchFamily="34" charset="0"/>
              </a:rPr>
              <a:t> </a:t>
            </a:r>
            <a:endParaRPr kumimoji="0" lang="en-US" altLang="en-US" sz="1600" b="0" i="0" u="none" strike="noStrike" cap="none" normalizeH="0" baseline="0" dirty="0" smtClean="0">
              <a:ln>
                <a:noFill/>
              </a:ln>
              <a:solidFill>
                <a:srgbClr val="92D050"/>
              </a:solidFill>
              <a:effectLst/>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600" b="1" i="0" u="none" strike="noStrike" cap="none" normalizeH="0" baseline="0" dirty="0" smtClean="0">
                <a:ln>
                  <a:noFill/>
                </a:ln>
                <a:solidFill>
                  <a:srgbClr val="92D050"/>
                </a:solidFill>
                <a:effectLst/>
                <a:latin typeface="Open Sans"/>
                <a:cs typeface="Arial" pitchFamily="34" charset="0"/>
              </a:rPr>
              <a:t>Chat with students as they arrive to class.</a:t>
            </a:r>
            <a:r>
              <a:rPr kumimoji="0" lang="en-US" altLang="en-US" sz="1600" b="0" i="0" u="none" strike="noStrike" cap="none" normalizeH="0" baseline="0" dirty="0" smtClean="0">
                <a:ln>
                  <a:noFill/>
                </a:ln>
                <a:solidFill>
                  <a:srgbClr val="92D050"/>
                </a:solidFill>
                <a:effectLst/>
                <a:latin typeface="Open Sans"/>
                <a:cs typeface="Arial" pitchFamily="34" charset="0"/>
              </a:rPr>
              <a:t>  </a:t>
            </a:r>
            <a:endParaRPr kumimoji="0" lang="en-US" altLang="en-US" sz="1600" b="0" i="0" u="none" strike="noStrike" cap="none" normalizeH="0" baseline="0" dirty="0" smtClean="0">
              <a:ln>
                <a:noFill/>
              </a:ln>
              <a:solidFill>
                <a:srgbClr val="92D050"/>
              </a:solidFill>
              <a:effectLst/>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600" b="1" i="0" u="none" strike="noStrike" cap="none" normalizeH="0" baseline="0" dirty="0" smtClean="0">
                <a:ln>
                  <a:noFill/>
                </a:ln>
                <a:solidFill>
                  <a:srgbClr val="92D050"/>
                </a:solidFill>
                <a:effectLst/>
                <a:latin typeface="Open Sans"/>
                <a:cs typeface="Arial" pitchFamily="34" charset="0"/>
              </a:rPr>
              <a:t>Share some of your life with students.</a:t>
            </a:r>
            <a:r>
              <a:rPr kumimoji="0" lang="en-US" altLang="en-US" sz="1600" b="0" i="0" u="none" strike="noStrike" cap="none" normalizeH="0" baseline="0" dirty="0" smtClean="0">
                <a:ln>
                  <a:noFill/>
                </a:ln>
                <a:solidFill>
                  <a:srgbClr val="92D050"/>
                </a:solidFill>
                <a:effectLst/>
                <a:latin typeface="Open Sans"/>
                <a:cs typeface="Arial" pitchFamily="34" charset="0"/>
              </a:rPr>
              <a:t>  </a:t>
            </a:r>
            <a:endParaRPr kumimoji="0" lang="en-US" altLang="en-US" sz="1600" b="0" i="0" u="none" strike="noStrike" cap="none" normalizeH="0" baseline="0" dirty="0" smtClean="0">
              <a:ln>
                <a:noFill/>
              </a:ln>
              <a:solidFill>
                <a:srgbClr val="92D050"/>
              </a:solidFill>
              <a:effectLst/>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600" b="1" i="0" u="none" strike="noStrike" cap="none" normalizeH="0" baseline="0" dirty="0" smtClean="0">
                <a:ln>
                  <a:noFill/>
                </a:ln>
                <a:solidFill>
                  <a:srgbClr val="92D050"/>
                </a:solidFill>
                <a:effectLst/>
                <a:latin typeface="Open Sans"/>
                <a:cs typeface="Arial" pitchFamily="34" charset="0"/>
              </a:rPr>
              <a:t>Give positive reinforcement that shows you know them.</a:t>
            </a:r>
            <a:r>
              <a:rPr kumimoji="0" lang="en-US" altLang="en-US" sz="1600" b="0" i="0" u="none" strike="noStrike" cap="none" normalizeH="0" baseline="0" dirty="0" smtClean="0">
                <a:ln>
                  <a:noFill/>
                </a:ln>
                <a:solidFill>
                  <a:srgbClr val="92D050"/>
                </a:solidFill>
                <a:effectLst/>
                <a:latin typeface="Open Sans"/>
              </a:rPr>
              <a:t> </a:t>
            </a:r>
            <a:endParaRPr lang="en-US" altLang="en-US" sz="1600" dirty="0">
              <a:solidFill>
                <a:srgbClr val="92D050"/>
              </a:solidFill>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600" b="1" i="0" u="none" strike="noStrike" cap="none" normalizeH="0" baseline="0" dirty="0" smtClean="0">
                <a:ln>
                  <a:noFill/>
                </a:ln>
                <a:solidFill>
                  <a:srgbClr val="92D050"/>
                </a:solidFill>
                <a:effectLst/>
                <a:latin typeface="Open Sans"/>
                <a:cs typeface="Arial" pitchFamily="34" charset="0"/>
              </a:rPr>
              <a:t>Go to a sports game on the weekend or after school.</a:t>
            </a:r>
            <a:r>
              <a:rPr kumimoji="0" lang="en-US" altLang="en-US" sz="1600" b="0" i="0" u="none" strike="noStrike" cap="none" normalizeH="0" baseline="0" dirty="0" smtClean="0">
                <a:ln>
                  <a:noFill/>
                </a:ln>
                <a:solidFill>
                  <a:srgbClr val="92D050"/>
                </a:solidFill>
                <a:effectLst/>
                <a:latin typeface="Open Sans"/>
                <a:cs typeface="Arial" pitchFamily="34" charset="0"/>
              </a:rPr>
              <a:t>  </a:t>
            </a:r>
            <a:endParaRPr kumimoji="0" lang="en-US" altLang="en-US" sz="1600" b="0" i="0" u="none" strike="noStrike" cap="none" normalizeH="0" baseline="0" dirty="0" smtClean="0">
              <a:ln>
                <a:noFill/>
              </a:ln>
              <a:solidFill>
                <a:srgbClr val="92D050"/>
              </a:solidFill>
              <a:effectLst/>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600" b="1" i="0" u="none" strike="noStrike" cap="none" normalizeH="0" baseline="0" dirty="0" smtClean="0">
                <a:ln>
                  <a:noFill/>
                </a:ln>
                <a:solidFill>
                  <a:srgbClr val="92D050"/>
                </a:solidFill>
                <a:effectLst/>
                <a:latin typeface="Open Sans"/>
                <a:cs typeface="Arial" pitchFamily="34" charset="0"/>
              </a:rPr>
              <a:t>Allow time in class for students to share things about their interests.</a:t>
            </a:r>
            <a:endParaRPr kumimoji="0" lang="en-US" altLang="en-US" sz="1600" b="0" i="0" u="none" strike="noStrike" cap="none" normalizeH="0" baseline="0" dirty="0" smtClean="0">
              <a:ln>
                <a:noFill/>
              </a:ln>
              <a:solidFill>
                <a:srgbClr val="92D050"/>
              </a:solidFill>
              <a:effectLst/>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600" b="1" i="0" u="none" strike="noStrike" cap="none" normalizeH="0" baseline="0" dirty="0" smtClean="0">
                <a:ln>
                  <a:noFill/>
                </a:ln>
                <a:solidFill>
                  <a:srgbClr val="92D050"/>
                </a:solidFill>
                <a:effectLst/>
                <a:latin typeface="Open Sans"/>
                <a:cs typeface="Arial" pitchFamily="34" charset="0"/>
              </a:rPr>
              <a:t>Use Circle Time to give all students a chance to speak about what is important to them.</a:t>
            </a:r>
            <a:r>
              <a:rPr kumimoji="0" lang="en-US" altLang="en-US" sz="1600" b="0" i="0" u="none" strike="noStrike" cap="none" normalizeH="0" baseline="0" dirty="0" smtClean="0">
                <a:ln>
                  <a:noFill/>
                </a:ln>
                <a:solidFill>
                  <a:srgbClr val="92D050"/>
                </a:solidFill>
                <a:effectLst/>
                <a:latin typeface="Open Sans"/>
                <a:cs typeface="Arial" pitchFamily="34" charset="0"/>
              </a:rPr>
              <a:t>  </a:t>
            </a:r>
            <a:endParaRPr kumimoji="0" lang="en-US" altLang="en-US" sz="1600" b="0" i="0" u="none" strike="noStrike" cap="none" normalizeH="0" baseline="0" dirty="0" smtClean="0">
              <a:ln>
                <a:noFill/>
              </a:ln>
              <a:solidFill>
                <a:srgbClr val="92D050"/>
              </a:solidFill>
              <a:effectLst/>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600" b="1" i="0" u="none" strike="noStrike" cap="none" normalizeH="0" baseline="0" dirty="0" smtClean="0">
                <a:ln>
                  <a:noFill/>
                </a:ln>
                <a:solidFill>
                  <a:srgbClr val="92D050"/>
                </a:solidFill>
                <a:effectLst/>
                <a:latin typeface="Open Sans"/>
                <a:cs typeface="Arial" pitchFamily="34" charset="0"/>
              </a:rPr>
              <a:t>Aim to speak to every student every day.</a:t>
            </a:r>
            <a:r>
              <a:rPr kumimoji="0" lang="en-US" altLang="en-US" sz="1600" b="0" i="0" u="none" strike="noStrike" cap="none" normalizeH="0" baseline="0" dirty="0" smtClean="0">
                <a:ln>
                  <a:noFill/>
                </a:ln>
                <a:solidFill>
                  <a:srgbClr val="92D050"/>
                </a:solidFill>
                <a:effectLst/>
                <a:latin typeface="Open Sans"/>
                <a:cs typeface="Arial" pitchFamily="34" charset="0"/>
              </a:rPr>
              <a:t> </a:t>
            </a:r>
            <a:endParaRPr kumimoji="0" lang="en-US" altLang="en-US" sz="1600" b="0" i="0" u="none" strike="noStrike" cap="none" normalizeH="0" baseline="0" dirty="0" smtClean="0">
              <a:ln>
                <a:noFill/>
              </a:ln>
              <a:solidFill>
                <a:srgbClr val="92D050"/>
              </a:solidFill>
              <a:effectLst/>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600" b="1" i="0" u="none" strike="noStrike" cap="none" normalizeH="0" baseline="0" dirty="0" smtClean="0">
                <a:ln>
                  <a:noFill/>
                </a:ln>
                <a:solidFill>
                  <a:srgbClr val="92D050"/>
                </a:solidFill>
                <a:effectLst/>
                <a:latin typeface="Open Sans"/>
                <a:cs typeface="Arial" pitchFamily="34" charset="0"/>
              </a:rPr>
              <a:t>Ask students to answer questions you know they know.</a:t>
            </a:r>
            <a:r>
              <a:rPr kumimoji="0" lang="en-US" altLang="en-US" sz="1600" b="0" i="0" u="none" strike="noStrike" cap="none" normalizeH="0" baseline="0" dirty="0" smtClean="0">
                <a:ln>
                  <a:noFill/>
                </a:ln>
                <a:solidFill>
                  <a:srgbClr val="92D050"/>
                </a:solidFill>
                <a:effectLst/>
                <a:latin typeface="Open Sans"/>
                <a:cs typeface="Arial" pitchFamily="34" charset="0"/>
              </a:rPr>
              <a:t>  </a:t>
            </a:r>
            <a:endParaRPr kumimoji="0" lang="en-US" altLang="en-US" sz="1600" b="0" i="0" u="none" strike="noStrike" cap="none" normalizeH="0" baseline="0" dirty="0" smtClean="0">
              <a:ln>
                <a:noFill/>
              </a:ln>
              <a:solidFill>
                <a:srgbClr val="92D050"/>
              </a:solidFill>
              <a:effectLst/>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600" b="1" i="0" u="none" strike="noStrike" cap="none" normalizeH="0" baseline="0" dirty="0" smtClean="0">
                <a:ln>
                  <a:noFill/>
                </a:ln>
                <a:solidFill>
                  <a:srgbClr val="92D050"/>
                </a:solidFill>
                <a:effectLst/>
                <a:latin typeface="Open Sans"/>
                <a:cs typeface="Arial" pitchFamily="34" charset="0"/>
              </a:rPr>
              <a:t>Allow processing time when asking a question</a:t>
            </a:r>
            <a:r>
              <a:rPr kumimoji="0" lang="en-US" altLang="en-US" sz="1600" b="0" i="0" u="none" strike="noStrike" cap="none" normalizeH="0" baseline="0" dirty="0" smtClean="0">
                <a:ln>
                  <a:noFill/>
                </a:ln>
                <a:solidFill>
                  <a:srgbClr val="92D050"/>
                </a:solidFill>
                <a:effectLst/>
                <a:latin typeface="Open Sans"/>
                <a:cs typeface="Arial" pitchFamily="34" charset="0"/>
              </a:rPr>
              <a:t>.  </a:t>
            </a:r>
            <a:endParaRPr kumimoji="0" lang="en-US" altLang="en-US" sz="1600" b="0" i="0" u="none" strike="noStrike" cap="none" normalizeH="0" baseline="0" dirty="0" smtClean="0">
              <a:ln>
                <a:noFill/>
              </a:ln>
              <a:solidFill>
                <a:srgbClr val="92D050"/>
              </a:solidFill>
              <a:effectLst/>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600" b="1" i="0" u="none" strike="noStrike" cap="none" normalizeH="0" baseline="0" dirty="0" smtClean="0">
                <a:ln>
                  <a:noFill/>
                </a:ln>
                <a:solidFill>
                  <a:srgbClr val="92D050"/>
                </a:solidFill>
                <a:effectLst/>
                <a:latin typeface="Open Sans"/>
                <a:cs typeface="Arial" pitchFamily="34" charset="0"/>
              </a:rPr>
              <a:t>Display your confidence in students to do well.</a:t>
            </a:r>
            <a:r>
              <a:rPr kumimoji="0" lang="en-US" altLang="en-US" sz="1600" b="0" i="0" u="none" strike="noStrike" cap="none" normalizeH="0" baseline="0" dirty="0" smtClean="0">
                <a:ln>
                  <a:noFill/>
                </a:ln>
                <a:solidFill>
                  <a:srgbClr val="92D050"/>
                </a:solidFill>
                <a:effectLst/>
                <a:latin typeface="Open Sans"/>
                <a:cs typeface="Arial"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600" b="1" i="0" u="none" strike="noStrike" cap="none" normalizeH="0" baseline="0" dirty="0" smtClean="0">
                <a:ln>
                  <a:noFill/>
                </a:ln>
                <a:solidFill>
                  <a:srgbClr val="92D050"/>
                </a:solidFill>
                <a:effectLst/>
                <a:latin typeface="Open Sans"/>
                <a:cs typeface="Arial" pitchFamily="34" charset="0"/>
              </a:rPr>
              <a:t>Check in with students who are struggling emotionally or academically.</a:t>
            </a:r>
            <a:r>
              <a:rPr kumimoji="0" lang="en-US" altLang="en-US" sz="1600" b="0" i="0" u="none" strike="noStrike" cap="none" normalizeH="0" baseline="0" dirty="0" smtClean="0">
                <a:ln>
                  <a:noFill/>
                </a:ln>
                <a:solidFill>
                  <a:srgbClr val="92D050"/>
                </a:solidFill>
                <a:effectLst/>
                <a:latin typeface="Open Sans"/>
                <a:cs typeface="Arial" pitchFamily="34" charset="0"/>
              </a:rPr>
              <a:t> </a:t>
            </a:r>
            <a:endParaRPr kumimoji="0" lang="en-US" altLang="en-US" sz="1600" b="0" i="0" u="none" strike="noStrike" cap="none" normalizeH="0" baseline="0" dirty="0" smtClean="0">
              <a:ln>
                <a:noFill/>
              </a:ln>
              <a:solidFill>
                <a:srgbClr val="92D050"/>
              </a:solidFill>
              <a:effectLst/>
              <a:cs typeface="Arial" pitchFamily="34" charset="0"/>
            </a:endParaRPr>
          </a:p>
        </p:txBody>
      </p:sp>
      <p:sp>
        <p:nvSpPr>
          <p:cNvPr id="3" name="TextBox 2"/>
          <p:cNvSpPr txBox="1"/>
          <p:nvPr/>
        </p:nvSpPr>
        <p:spPr>
          <a:xfrm>
            <a:off x="971600" y="116632"/>
            <a:ext cx="7560840" cy="523220"/>
          </a:xfrm>
          <a:prstGeom prst="rect">
            <a:avLst/>
          </a:prstGeom>
          <a:noFill/>
        </p:spPr>
        <p:txBody>
          <a:bodyPr wrap="square" rtlCol="0">
            <a:spAutoFit/>
          </a:bodyPr>
          <a:lstStyle/>
          <a:p>
            <a:pPr algn="ctr"/>
            <a:r>
              <a:rPr lang="en-GB" sz="2800" b="1" dirty="0" smtClean="0">
                <a:solidFill>
                  <a:srgbClr val="7030A0"/>
                </a:solidFill>
              </a:rPr>
              <a:t>1. Build positive relationships</a:t>
            </a:r>
            <a:endParaRPr lang="en-GB" sz="2800" b="1" dirty="0">
              <a:solidFill>
                <a:srgbClr val="7030A0"/>
              </a:solidFill>
            </a:endParaRPr>
          </a:p>
        </p:txBody>
      </p:sp>
      <p:sp>
        <p:nvSpPr>
          <p:cNvPr id="4" name="TextBox 3"/>
          <p:cNvSpPr txBox="1"/>
          <p:nvPr/>
        </p:nvSpPr>
        <p:spPr>
          <a:xfrm>
            <a:off x="19462" y="757337"/>
            <a:ext cx="9144000" cy="646331"/>
          </a:xfrm>
          <a:prstGeom prst="rect">
            <a:avLst/>
          </a:prstGeom>
          <a:noFill/>
        </p:spPr>
        <p:txBody>
          <a:bodyPr wrap="square" rtlCol="0">
            <a:spAutoFit/>
          </a:bodyPr>
          <a:lstStyle/>
          <a:p>
            <a:r>
              <a:rPr lang="en-GB" i="1" dirty="0"/>
              <a:t>A</a:t>
            </a:r>
            <a:r>
              <a:rPr lang="en-GB" i="1" dirty="0" smtClean="0"/>
              <a:t> </a:t>
            </a:r>
            <a:r>
              <a:rPr lang="en-GB" i="1" dirty="0"/>
              <a:t>positive relationship with one caring adult can change the trajectory for even the most at risk student (Anderson, et al, 2004).</a:t>
            </a:r>
          </a:p>
        </p:txBody>
      </p:sp>
      <p:sp>
        <p:nvSpPr>
          <p:cNvPr id="5" name="TextBox 4"/>
          <p:cNvSpPr txBox="1"/>
          <p:nvPr/>
        </p:nvSpPr>
        <p:spPr>
          <a:xfrm>
            <a:off x="1619672" y="1556791"/>
            <a:ext cx="6264696" cy="830997"/>
          </a:xfrm>
          <a:prstGeom prst="rect">
            <a:avLst/>
          </a:prstGeom>
          <a:noFill/>
        </p:spPr>
        <p:txBody>
          <a:bodyPr wrap="square" rtlCol="0">
            <a:spAutoFit/>
          </a:bodyPr>
          <a:lstStyle/>
          <a:p>
            <a:pPr algn="ctr"/>
            <a:r>
              <a:rPr lang="en-US" altLang="en-US" sz="2400" b="1" dirty="0">
                <a:solidFill>
                  <a:srgbClr val="FC1798"/>
                </a:solidFill>
                <a:latin typeface="Open Sans"/>
                <a:cs typeface="Arial" pitchFamily="34" charset="0"/>
              </a:rPr>
              <a:t>People don’t care how much you know until they know how much you care</a:t>
            </a:r>
            <a:endParaRPr lang="en-GB" sz="2400" dirty="0"/>
          </a:p>
        </p:txBody>
      </p:sp>
    </p:spTree>
    <p:extLst>
      <p:ext uri="{BB962C8B-B14F-4D97-AF65-F5344CB8AC3E}">
        <p14:creationId xmlns:p14="http://schemas.microsoft.com/office/powerpoint/2010/main" val="29162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8" y="188640"/>
            <a:ext cx="4779898" cy="523220"/>
          </a:xfrm>
          <a:prstGeom prst="rect">
            <a:avLst/>
          </a:prstGeom>
        </p:spPr>
        <p:txBody>
          <a:bodyPr wrap="none">
            <a:spAutoFit/>
          </a:bodyPr>
          <a:lstStyle/>
          <a:p>
            <a:r>
              <a:rPr lang="en-GB" sz="2800" b="1" dirty="0" smtClean="0">
                <a:solidFill>
                  <a:srgbClr val="FF3399"/>
                </a:solidFill>
              </a:rPr>
              <a:t>2. Teach </a:t>
            </a:r>
            <a:r>
              <a:rPr lang="en-GB" sz="2800" b="1" dirty="0">
                <a:solidFill>
                  <a:srgbClr val="FF3399"/>
                </a:solidFill>
              </a:rPr>
              <a:t>Social Emotional Skills</a:t>
            </a:r>
          </a:p>
        </p:txBody>
      </p:sp>
      <p:sp>
        <p:nvSpPr>
          <p:cNvPr id="3" name="Rectangle 2"/>
          <p:cNvSpPr/>
          <p:nvPr/>
        </p:nvSpPr>
        <p:spPr>
          <a:xfrm>
            <a:off x="229201" y="764704"/>
            <a:ext cx="8568952" cy="1323439"/>
          </a:xfrm>
          <a:prstGeom prst="rect">
            <a:avLst/>
          </a:prstGeom>
        </p:spPr>
        <p:txBody>
          <a:bodyPr wrap="square">
            <a:spAutoFit/>
          </a:bodyPr>
          <a:lstStyle/>
          <a:p>
            <a:r>
              <a:rPr lang="en-GB" sz="2000" b="1" i="1" dirty="0" smtClean="0">
                <a:solidFill>
                  <a:srgbClr val="7030A0"/>
                </a:solidFill>
              </a:rPr>
              <a:t>Improve </a:t>
            </a:r>
            <a:r>
              <a:rPr lang="en-GB" sz="2000" b="1" i="1" dirty="0">
                <a:solidFill>
                  <a:srgbClr val="7030A0"/>
                </a:solidFill>
              </a:rPr>
              <a:t>peer relationships by explicitly teaching skills of self-awareness, self-management, social awareness, relationship skills and responsible </a:t>
            </a:r>
            <a:r>
              <a:rPr lang="en-GB" sz="2000" b="1" i="1" dirty="0" smtClean="0">
                <a:solidFill>
                  <a:srgbClr val="7030A0"/>
                </a:solidFill>
              </a:rPr>
              <a:t>decision-making.</a:t>
            </a:r>
          </a:p>
          <a:p>
            <a:endParaRPr lang="en-GB" sz="2000" b="1" i="1" dirty="0">
              <a:solidFill>
                <a:srgbClr val="7030A0"/>
              </a:solidFill>
            </a:endParaRPr>
          </a:p>
        </p:txBody>
      </p:sp>
      <p:sp>
        <p:nvSpPr>
          <p:cNvPr id="4" name="Rectangle 3"/>
          <p:cNvSpPr/>
          <p:nvPr/>
        </p:nvSpPr>
        <p:spPr>
          <a:xfrm>
            <a:off x="3707904" y="-387424"/>
            <a:ext cx="6606480" cy="369332"/>
          </a:xfrm>
          <a:prstGeom prst="rect">
            <a:avLst/>
          </a:prstGeom>
        </p:spPr>
        <p:txBody>
          <a:bodyPr wrap="square">
            <a:spAutoFit/>
          </a:bodyPr>
          <a:lstStyle/>
          <a:p>
            <a:r>
              <a:rPr lang="en-GB" b="1" dirty="0" smtClean="0"/>
              <a:t>FOUR</a:t>
            </a:r>
            <a:r>
              <a:rPr lang="en-GB" b="1" dirty="0"/>
              <a:t>:</a:t>
            </a:r>
            <a:r>
              <a:rPr lang="en-GB" dirty="0"/>
              <a:t> </a:t>
            </a:r>
          </a:p>
        </p:txBody>
      </p:sp>
      <p:sp>
        <p:nvSpPr>
          <p:cNvPr id="5" name="Rectangle 4"/>
          <p:cNvSpPr>
            <a:spLocks noChangeArrowheads="1"/>
          </p:cNvSpPr>
          <p:nvPr/>
        </p:nvSpPr>
        <p:spPr bwMode="auto">
          <a:xfrm>
            <a:off x="1" y="2286754"/>
            <a:ext cx="9143999" cy="44319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GB" sz="1600" dirty="0"/>
          </a:p>
          <a:p>
            <a:pPr marL="285750" lvl="0" indent="-285750" eaLnBrk="0" hangingPunct="0">
              <a:buFont typeface="Wingdings" panose="05000000000000000000" pitchFamily="2" charset="2"/>
              <a:buChar char="v"/>
            </a:pPr>
            <a:r>
              <a:rPr lang="en-GB" sz="1600" b="1" dirty="0">
                <a:solidFill>
                  <a:srgbClr val="92D050"/>
                </a:solidFill>
                <a:latin typeface="Open Sans"/>
              </a:rPr>
              <a:t>Use cooperative learning strategies to help students learn to get along with each other, work together toward a common goal and respect others’ opinions. </a:t>
            </a:r>
            <a:r>
              <a:rPr kumimoji="0" lang="en-US" altLang="en-US" sz="1600" b="1" i="0" u="none" strike="noStrike" cap="none" normalizeH="0" baseline="0" dirty="0" smtClean="0">
                <a:ln>
                  <a:noFill/>
                </a:ln>
                <a:solidFill>
                  <a:srgbClr val="92D050"/>
                </a:solidFill>
                <a:effectLst/>
                <a:latin typeface="Open Sans"/>
              </a:rPr>
              <a:t>  </a:t>
            </a:r>
          </a:p>
          <a:p>
            <a:pPr marL="285750" lvl="0" indent="-285750" eaLnBrk="0" hangingPunct="0">
              <a:buFont typeface="Wingdings" panose="05000000000000000000" pitchFamily="2" charset="2"/>
              <a:buChar char="v"/>
            </a:pPr>
            <a:r>
              <a:rPr lang="en-GB" sz="1600" b="1" dirty="0">
                <a:solidFill>
                  <a:srgbClr val="92D050"/>
                </a:solidFill>
                <a:latin typeface="Open Sans"/>
              </a:rPr>
              <a:t>Give students responsibility for their classroom environment, </a:t>
            </a:r>
            <a:r>
              <a:rPr lang="en-GB" sz="1600" b="1" dirty="0" smtClean="0">
                <a:solidFill>
                  <a:srgbClr val="92D050"/>
                </a:solidFill>
                <a:latin typeface="Open Sans"/>
              </a:rPr>
              <a:t>such as </a:t>
            </a:r>
            <a:r>
              <a:rPr lang="en-GB" sz="1600" b="1" dirty="0">
                <a:solidFill>
                  <a:srgbClr val="92D050"/>
                </a:solidFill>
                <a:latin typeface="Open Sans"/>
              </a:rPr>
              <a:t>preparing for an activity. </a:t>
            </a:r>
            <a:endParaRPr lang="en-GB" sz="1600" b="1" dirty="0" smtClean="0">
              <a:solidFill>
                <a:srgbClr val="92D050"/>
              </a:solidFill>
              <a:latin typeface="Open Sans"/>
            </a:endParaRPr>
          </a:p>
          <a:p>
            <a:pPr marL="285750" indent="-285750" eaLnBrk="0" hangingPunct="0">
              <a:buFont typeface="Wingdings" panose="05000000000000000000" pitchFamily="2" charset="2"/>
              <a:buChar char="v"/>
            </a:pPr>
            <a:r>
              <a:rPr lang="en-GB" sz="1600" b="1" dirty="0">
                <a:solidFill>
                  <a:srgbClr val="92D050"/>
                </a:solidFill>
                <a:latin typeface="Open Sans"/>
              </a:rPr>
              <a:t>Play games that teach social and emotional skills like sharing, taking turns, being a good loser/winner, how to manage disappointment and how to be a good teammate</a:t>
            </a:r>
            <a:r>
              <a:rPr lang="en-GB" sz="1600" b="1" dirty="0" smtClean="0">
                <a:solidFill>
                  <a:srgbClr val="92D050"/>
                </a:solidFill>
                <a:latin typeface="Open Sans"/>
              </a:rPr>
              <a:t>.</a:t>
            </a:r>
            <a:endParaRPr kumimoji="0" lang="en-US" altLang="en-US" sz="1600" b="0" i="0" u="none" strike="noStrike" cap="none" normalizeH="0" baseline="0" dirty="0" smtClean="0">
              <a:ln>
                <a:noFill/>
              </a:ln>
              <a:solidFill>
                <a:srgbClr val="92D050"/>
              </a:solidFill>
              <a:effectLst/>
              <a:cs typeface="Arial" pitchFamily="34" charset="0"/>
            </a:endParaRPr>
          </a:p>
          <a:p>
            <a:pPr marL="285750" indent="-285750" eaLnBrk="0" hangingPunct="0">
              <a:buFont typeface="Wingdings" panose="05000000000000000000" pitchFamily="2" charset="2"/>
              <a:buChar char="v"/>
            </a:pPr>
            <a:r>
              <a:rPr lang="en-GB" sz="1600" b="1" dirty="0">
                <a:solidFill>
                  <a:srgbClr val="92D050"/>
                </a:solidFill>
              </a:rPr>
              <a:t>Conduct class meetings where students air their concerns and work to develop solutions to class problems</a:t>
            </a:r>
            <a:r>
              <a:rPr lang="en-GB" sz="1600" b="1" dirty="0" smtClean="0">
                <a:solidFill>
                  <a:srgbClr val="92D050"/>
                </a:solidFill>
              </a:rPr>
              <a:t>.</a:t>
            </a:r>
            <a:endParaRPr kumimoji="0" lang="en-US" altLang="en-US" sz="1600" b="0" i="0" u="none" strike="noStrike" cap="none" normalizeH="0" baseline="0" dirty="0" smtClean="0">
              <a:ln>
                <a:noFill/>
              </a:ln>
              <a:solidFill>
                <a:srgbClr val="92D050"/>
              </a:solidFill>
              <a:effectLst/>
              <a:cs typeface="Arial" pitchFamily="34" charset="0"/>
            </a:endParaRPr>
          </a:p>
          <a:p>
            <a:pPr marL="285750" lvl="0" indent="-285750" eaLnBrk="0" hangingPunct="0">
              <a:buFont typeface="Wingdings" panose="05000000000000000000" pitchFamily="2" charset="2"/>
              <a:buChar char="v"/>
            </a:pPr>
            <a:r>
              <a:rPr lang="en-GB" sz="1600" b="1" dirty="0">
                <a:solidFill>
                  <a:srgbClr val="92D050"/>
                </a:solidFill>
                <a:latin typeface="Open Sans"/>
              </a:rPr>
              <a:t>Provide choice in academic tasks so they learn how to make decisions and understand the consequences of their decisions</a:t>
            </a:r>
            <a:r>
              <a:rPr lang="en-GB" sz="1600" b="1" dirty="0" smtClean="0">
                <a:solidFill>
                  <a:srgbClr val="92D050"/>
                </a:solidFill>
                <a:latin typeface="Open Sans"/>
              </a:rPr>
              <a:t>.</a:t>
            </a:r>
          </a:p>
          <a:p>
            <a:pPr marL="285750" lvl="0" indent="-285750" eaLnBrk="0" hangingPunct="0">
              <a:buFont typeface="Wingdings" panose="05000000000000000000" pitchFamily="2" charset="2"/>
              <a:buChar char="v"/>
            </a:pPr>
            <a:r>
              <a:rPr lang="en-GB" sz="1600" b="1" dirty="0">
                <a:solidFill>
                  <a:srgbClr val="92D050"/>
                </a:solidFill>
              </a:rPr>
              <a:t>Include students in decision making about the running of the class. Discuss issues such as keeping the classroom tidy, how to make the classroom operate more smoothly, get feedback from students about how they enjoy your lessons and how effective they are</a:t>
            </a:r>
            <a:r>
              <a:rPr lang="en-GB" sz="1600" b="1" dirty="0" smtClean="0">
                <a:solidFill>
                  <a:srgbClr val="92D050"/>
                </a:solidFill>
              </a:rPr>
              <a:t>.</a:t>
            </a:r>
          </a:p>
          <a:p>
            <a:pPr marL="285750" lvl="0" indent="-285750" eaLnBrk="0" hangingPunct="0">
              <a:buFont typeface="Wingdings" panose="05000000000000000000" pitchFamily="2" charset="2"/>
              <a:buChar char="v"/>
            </a:pPr>
            <a:r>
              <a:rPr lang="en-GB" sz="1600" b="1" dirty="0">
                <a:solidFill>
                  <a:srgbClr val="92D050"/>
                </a:solidFill>
                <a:latin typeface="Open Sans"/>
              </a:rPr>
              <a:t>Reinforce students by giving them specific feedback about social and emotional skills they are using effectively</a:t>
            </a:r>
            <a:r>
              <a:rPr lang="en-GB" sz="1600" b="1" dirty="0" smtClean="0">
                <a:solidFill>
                  <a:srgbClr val="92D050"/>
                </a:solidFill>
                <a:latin typeface="Open Sans"/>
              </a:rPr>
              <a:t>.</a:t>
            </a:r>
          </a:p>
          <a:p>
            <a:pPr marL="285750" lvl="0" indent="-285750" eaLnBrk="0" hangingPunct="0">
              <a:buFont typeface="Wingdings" panose="05000000000000000000" pitchFamily="2" charset="2"/>
              <a:buChar char="v"/>
            </a:pPr>
            <a:r>
              <a:rPr lang="en-GB" sz="1600" b="1" dirty="0">
                <a:solidFill>
                  <a:srgbClr val="92D050"/>
                </a:solidFill>
                <a:latin typeface="Open Sans"/>
              </a:rPr>
              <a:t>When discussing stories and biographies refer to the characters’ behaviour in relation to social and emotional skills</a:t>
            </a:r>
            <a:r>
              <a:rPr lang="en-GB" sz="1600" b="1" dirty="0" smtClean="0">
                <a:solidFill>
                  <a:srgbClr val="92D050"/>
                </a:solidFill>
                <a:latin typeface="Open Sans"/>
              </a:rPr>
              <a:t>.</a:t>
            </a:r>
          </a:p>
        </p:txBody>
      </p:sp>
      <p:sp>
        <p:nvSpPr>
          <p:cNvPr id="8" name="Rectangle 7"/>
          <p:cNvSpPr/>
          <p:nvPr/>
        </p:nvSpPr>
        <p:spPr>
          <a:xfrm>
            <a:off x="229200" y="1917422"/>
            <a:ext cx="6674425" cy="369332"/>
          </a:xfrm>
          <a:prstGeom prst="rect">
            <a:avLst/>
          </a:prstGeom>
        </p:spPr>
        <p:txBody>
          <a:bodyPr wrap="square">
            <a:spAutoFit/>
          </a:bodyPr>
          <a:lstStyle/>
          <a:p>
            <a:r>
              <a:rPr lang="en-GB" b="1" dirty="0">
                <a:solidFill>
                  <a:srgbClr val="00B0F0"/>
                </a:solidFill>
              </a:rPr>
              <a:t>Ways To Include Social And Emotional Learning In Your Classroom</a:t>
            </a:r>
          </a:p>
        </p:txBody>
      </p:sp>
    </p:spTree>
    <p:extLst>
      <p:ext uri="{BB962C8B-B14F-4D97-AF65-F5344CB8AC3E}">
        <p14:creationId xmlns:p14="http://schemas.microsoft.com/office/powerpoint/2010/main" val="160029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8" y="188640"/>
            <a:ext cx="4199163" cy="523220"/>
          </a:xfrm>
          <a:prstGeom prst="rect">
            <a:avLst/>
          </a:prstGeom>
        </p:spPr>
        <p:txBody>
          <a:bodyPr wrap="none">
            <a:spAutoFit/>
          </a:bodyPr>
          <a:lstStyle/>
          <a:p>
            <a:r>
              <a:rPr lang="en-GB" sz="2800" b="1" dirty="0">
                <a:solidFill>
                  <a:srgbClr val="FF3399"/>
                </a:solidFill>
              </a:rPr>
              <a:t>3</a:t>
            </a:r>
            <a:r>
              <a:rPr lang="en-GB" sz="2800" b="1" dirty="0" smtClean="0">
                <a:solidFill>
                  <a:srgbClr val="FF3399"/>
                </a:solidFill>
              </a:rPr>
              <a:t>. </a:t>
            </a:r>
            <a:r>
              <a:rPr lang="en-GB" sz="2800" b="1" dirty="0">
                <a:solidFill>
                  <a:srgbClr val="FF3399"/>
                </a:solidFill>
              </a:rPr>
              <a:t>Foster Positive Emotions</a:t>
            </a:r>
          </a:p>
        </p:txBody>
      </p:sp>
      <p:sp>
        <p:nvSpPr>
          <p:cNvPr id="3" name="Rectangle 2"/>
          <p:cNvSpPr/>
          <p:nvPr/>
        </p:nvSpPr>
        <p:spPr>
          <a:xfrm>
            <a:off x="229201" y="764704"/>
            <a:ext cx="8568952" cy="1015663"/>
          </a:xfrm>
          <a:prstGeom prst="rect">
            <a:avLst/>
          </a:prstGeom>
        </p:spPr>
        <p:txBody>
          <a:bodyPr wrap="square">
            <a:spAutoFit/>
          </a:bodyPr>
          <a:lstStyle/>
          <a:p>
            <a:r>
              <a:rPr lang="en-GB" sz="2000" b="1" i="1" dirty="0">
                <a:solidFill>
                  <a:srgbClr val="7030A0"/>
                </a:solidFill>
              </a:rPr>
              <a:t>School connectedness is a strong protective factor for health and academic outcomes for all students (Wingspread Declaration on School Connectedness, 2001; </a:t>
            </a:r>
            <a:r>
              <a:rPr lang="en-GB" sz="2000" b="1" i="1" dirty="0" err="1">
                <a:solidFill>
                  <a:srgbClr val="7030A0"/>
                </a:solidFill>
              </a:rPr>
              <a:t>Roffey</a:t>
            </a:r>
            <a:r>
              <a:rPr lang="en-GB" sz="2000" b="1" i="1" dirty="0">
                <a:solidFill>
                  <a:srgbClr val="7030A0"/>
                </a:solidFill>
              </a:rPr>
              <a:t>, 2012).</a:t>
            </a:r>
          </a:p>
        </p:txBody>
      </p:sp>
      <p:sp>
        <p:nvSpPr>
          <p:cNvPr id="4" name="Rectangle 3"/>
          <p:cNvSpPr/>
          <p:nvPr/>
        </p:nvSpPr>
        <p:spPr>
          <a:xfrm>
            <a:off x="3707904" y="-387424"/>
            <a:ext cx="6606480" cy="369332"/>
          </a:xfrm>
          <a:prstGeom prst="rect">
            <a:avLst/>
          </a:prstGeom>
        </p:spPr>
        <p:txBody>
          <a:bodyPr wrap="square">
            <a:spAutoFit/>
          </a:bodyPr>
          <a:lstStyle/>
          <a:p>
            <a:r>
              <a:rPr lang="en-GB" b="1" dirty="0" smtClean="0"/>
              <a:t>FOUR</a:t>
            </a:r>
            <a:r>
              <a:rPr lang="en-GB" b="1" dirty="0"/>
              <a:t>:</a:t>
            </a:r>
            <a:r>
              <a:rPr lang="en-GB" dirty="0"/>
              <a:t> </a:t>
            </a:r>
          </a:p>
        </p:txBody>
      </p:sp>
      <p:sp>
        <p:nvSpPr>
          <p:cNvPr id="5" name="Rectangle 4"/>
          <p:cNvSpPr>
            <a:spLocks noChangeArrowheads="1"/>
          </p:cNvSpPr>
          <p:nvPr/>
        </p:nvSpPr>
        <p:spPr bwMode="auto">
          <a:xfrm>
            <a:off x="1" y="3394752"/>
            <a:ext cx="9143999" cy="221599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eaLnBrk="0" hangingPunct="0"/>
            <a:endParaRPr kumimoji="0" lang="en-US" altLang="en-US" sz="1600" b="1" i="0" u="none" strike="noStrike" cap="none" normalizeH="0" baseline="0" dirty="0" smtClean="0">
              <a:ln>
                <a:noFill/>
              </a:ln>
              <a:solidFill>
                <a:srgbClr val="92D050"/>
              </a:solidFill>
              <a:effectLst/>
              <a:latin typeface="Open Sans"/>
            </a:endParaRPr>
          </a:p>
          <a:p>
            <a:pPr marL="285750" indent="-285750" eaLnBrk="0" hangingPunct="0">
              <a:buFont typeface="Wingdings" panose="05000000000000000000" pitchFamily="2" charset="2"/>
              <a:buChar char="v"/>
            </a:pPr>
            <a:r>
              <a:rPr lang="en-GB" sz="1600" b="1" dirty="0">
                <a:solidFill>
                  <a:srgbClr val="92D050"/>
                </a:solidFill>
              </a:rPr>
              <a:t>Teach Your </a:t>
            </a:r>
            <a:r>
              <a:rPr lang="en-GB" sz="1600" b="1" dirty="0" smtClean="0">
                <a:solidFill>
                  <a:srgbClr val="92D050"/>
                </a:solidFill>
              </a:rPr>
              <a:t>Student </a:t>
            </a:r>
            <a:r>
              <a:rPr lang="en-GB" sz="1600" b="1" dirty="0">
                <a:solidFill>
                  <a:srgbClr val="92D050"/>
                </a:solidFill>
              </a:rPr>
              <a:t>About Complex Emotions</a:t>
            </a:r>
          </a:p>
          <a:p>
            <a:pPr marL="285750" indent="-285750" eaLnBrk="0" hangingPunct="0">
              <a:buFont typeface="Wingdings" panose="05000000000000000000" pitchFamily="2" charset="2"/>
              <a:buChar char="v"/>
            </a:pPr>
            <a:r>
              <a:rPr lang="en-GB" sz="1600" b="1" dirty="0">
                <a:solidFill>
                  <a:srgbClr val="92D050"/>
                </a:solidFill>
              </a:rPr>
              <a:t>Let Them Know Everyone Feels Different Emotions</a:t>
            </a:r>
          </a:p>
          <a:p>
            <a:pPr marL="285750" indent="-285750" eaLnBrk="0" hangingPunct="0">
              <a:buFont typeface="Wingdings" panose="05000000000000000000" pitchFamily="2" charset="2"/>
              <a:buChar char="v"/>
            </a:pPr>
            <a:r>
              <a:rPr lang="en-GB" sz="1600" b="1" dirty="0">
                <a:solidFill>
                  <a:srgbClr val="92D050"/>
                </a:solidFill>
              </a:rPr>
              <a:t>Don’t Be Afraid To Show Your Emotions Too</a:t>
            </a:r>
          </a:p>
          <a:p>
            <a:pPr marL="285750" indent="-285750" eaLnBrk="0" hangingPunct="0">
              <a:buFont typeface="Wingdings" panose="05000000000000000000" pitchFamily="2" charset="2"/>
              <a:buChar char="v"/>
            </a:pPr>
            <a:r>
              <a:rPr lang="en-GB" sz="1600" b="1" dirty="0" smtClean="0">
                <a:solidFill>
                  <a:srgbClr val="92D050"/>
                </a:solidFill>
              </a:rPr>
              <a:t>Provide </a:t>
            </a:r>
            <a:r>
              <a:rPr lang="en-GB" sz="1600" b="1" dirty="0">
                <a:solidFill>
                  <a:srgbClr val="92D050"/>
                </a:solidFill>
              </a:rPr>
              <a:t>A Safe Environment</a:t>
            </a:r>
          </a:p>
          <a:p>
            <a:pPr marL="285750" indent="-285750" eaLnBrk="0" hangingPunct="0">
              <a:buFont typeface="Wingdings" panose="05000000000000000000" pitchFamily="2" charset="2"/>
              <a:buChar char="v"/>
            </a:pPr>
            <a:r>
              <a:rPr lang="en-GB" sz="1600" b="1" dirty="0">
                <a:solidFill>
                  <a:srgbClr val="92D050"/>
                </a:solidFill>
              </a:rPr>
              <a:t>Let Them Express Their Feelings In A Healthy Way</a:t>
            </a:r>
          </a:p>
          <a:p>
            <a:pPr marL="285750" indent="-285750" eaLnBrk="0" hangingPunct="0">
              <a:buFont typeface="Wingdings" panose="05000000000000000000" pitchFamily="2" charset="2"/>
              <a:buChar char="v"/>
            </a:pPr>
            <a:r>
              <a:rPr lang="en-GB" sz="1600" b="1" dirty="0">
                <a:solidFill>
                  <a:srgbClr val="92D050"/>
                </a:solidFill>
              </a:rPr>
              <a:t>Tell Them It’s Okay Not To Always Be Happy</a:t>
            </a:r>
          </a:p>
          <a:p>
            <a:pPr marL="285750" indent="-285750" eaLnBrk="0" hangingPunct="0">
              <a:buFont typeface="Wingdings" panose="05000000000000000000" pitchFamily="2" charset="2"/>
              <a:buChar char="v"/>
            </a:pPr>
            <a:r>
              <a:rPr lang="en-GB" sz="1600" b="1" dirty="0">
                <a:solidFill>
                  <a:srgbClr val="92D050"/>
                </a:solidFill>
              </a:rPr>
              <a:t>Don’t Just Brush Off Their Emotions</a:t>
            </a:r>
          </a:p>
          <a:p>
            <a:pPr marL="285750" lvl="0" indent="-285750" eaLnBrk="0" hangingPunct="0">
              <a:buFont typeface="Wingdings" panose="05000000000000000000" pitchFamily="2" charset="2"/>
              <a:buChar char="v"/>
            </a:pPr>
            <a:endParaRPr lang="en-GB" sz="1600" b="1" dirty="0" smtClean="0">
              <a:solidFill>
                <a:srgbClr val="92D050"/>
              </a:solidFill>
              <a:latin typeface="Open Sans"/>
            </a:endParaRPr>
          </a:p>
        </p:txBody>
      </p:sp>
      <p:sp>
        <p:nvSpPr>
          <p:cNvPr id="6" name="TextBox 5"/>
          <p:cNvSpPr txBox="1"/>
          <p:nvPr/>
        </p:nvSpPr>
        <p:spPr>
          <a:xfrm>
            <a:off x="107504" y="2888069"/>
            <a:ext cx="7655167" cy="646331"/>
          </a:xfrm>
          <a:prstGeom prst="rect">
            <a:avLst/>
          </a:prstGeom>
          <a:noFill/>
        </p:spPr>
        <p:txBody>
          <a:bodyPr wrap="square" rtlCol="0">
            <a:spAutoFit/>
          </a:bodyPr>
          <a:lstStyle/>
          <a:p>
            <a:r>
              <a:rPr lang="en-GB" b="1" dirty="0"/>
              <a:t>Ways To Encourage Positive Emotional Growth In Your S</a:t>
            </a:r>
            <a:r>
              <a:rPr lang="en-GB" b="1" dirty="0" smtClean="0"/>
              <a:t>tudent</a:t>
            </a:r>
            <a:endParaRPr lang="en-GB" b="1" dirty="0"/>
          </a:p>
          <a:p>
            <a:endParaRPr lang="en-GB" dirty="0"/>
          </a:p>
        </p:txBody>
      </p:sp>
    </p:spTree>
    <p:extLst>
      <p:ext uri="{BB962C8B-B14F-4D97-AF65-F5344CB8AC3E}">
        <p14:creationId xmlns:p14="http://schemas.microsoft.com/office/powerpoint/2010/main" val="3160783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8" y="188640"/>
            <a:ext cx="4461093" cy="954107"/>
          </a:xfrm>
          <a:prstGeom prst="rect">
            <a:avLst/>
          </a:prstGeom>
        </p:spPr>
        <p:txBody>
          <a:bodyPr wrap="none">
            <a:spAutoFit/>
          </a:bodyPr>
          <a:lstStyle/>
          <a:p>
            <a:r>
              <a:rPr lang="en-GB" sz="2800" b="1" dirty="0" smtClean="0">
                <a:solidFill>
                  <a:srgbClr val="FF3399"/>
                </a:solidFill>
              </a:rPr>
              <a:t>4</a:t>
            </a:r>
            <a:r>
              <a:rPr lang="en-GB" sz="2800" b="1" dirty="0">
                <a:solidFill>
                  <a:srgbClr val="FF3399"/>
                </a:solidFill>
              </a:rPr>
              <a:t>. Identify Student Strengths</a:t>
            </a:r>
          </a:p>
          <a:p>
            <a:endParaRPr lang="en-GB" sz="2800" b="1" dirty="0">
              <a:solidFill>
                <a:srgbClr val="FF3399"/>
              </a:solidFill>
            </a:endParaRPr>
          </a:p>
        </p:txBody>
      </p:sp>
      <p:sp>
        <p:nvSpPr>
          <p:cNvPr id="4" name="Rectangle 3"/>
          <p:cNvSpPr/>
          <p:nvPr/>
        </p:nvSpPr>
        <p:spPr>
          <a:xfrm>
            <a:off x="3707904" y="-387424"/>
            <a:ext cx="6606480" cy="369332"/>
          </a:xfrm>
          <a:prstGeom prst="rect">
            <a:avLst/>
          </a:prstGeom>
        </p:spPr>
        <p:txBody>
          <a:bodyPr wrap="square">
            <a:spAutoFit/>
          </a:bodyPr>
          <a:lstStyle/>
          <a:p>
            <a:r>
              <a:rPr lang="en-GB" b="1" dirty="0" smtClean="0"/>
              <a:t>FOUR</a:t>
            </a:r>
            <a:r>
              <a:rPr lang="en-GB" b="1" dirty="0"/>
              <a:t>:</a:t>
            </a:r>
            <a:r>
              <a:rPr lang="en-GB" dirty="0"/>
              <a:t> </a:t>
            </a:r>
          </a:p>
        </p:txBody>
      </p:sp>
      <p:sp>
        <p:nvSpPr>
          <p:cNvPr id="5" name="Rectangle 4"/>
          <p:cNvSpPr>
            <a:spLocks noChangeArrowheads="1"/>
          </p:cNvSpPr>
          <p:nvPr/>
        </p:nvSpPr>
        <p:spPr bwMode="auto">
          <a:xfrm>
            <a:off x="129303" y="3789040"/>
            <a:ext cx="5350166" cy="196977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0" hangingPunct="0"/>
            <a:endParaRPr lang="en-GB" sz="1600" b="1" dirty="0">
              <a:solidFill>
                <a:srgbClr val="92D050"/>
              </a:solidFill>
            </a:endParaRPr>
          </a:p>
          <a:p>
            <a:pPr marL="285750" indent="-285750" eaLnBrk="0" hangingPunct="0">
              <a:buFont typeface="Wingdings" panose="05000000000000000000" pitchFamily="2" charset="2"/>
              <a:buChar char="v"/>
            </a:pPr>
            <a:r>
              <a:rPr lang="en-GB" sz="1600" b="1" dirty="0" smtClean="0">
                <a:solidFill>
                  <a:srgbClr val="92D050"/>
                </a:solidFill>
              </a:rPr>
              <a:t>Consider </a:t>
            </a:r>
            <a:r>
              <a:rPr lang="en-GB" sz="1600" b="1" dirty="0">
                <a:solidFill>
                  <a:srgbClr val="92D050"/>
                </a:solidFill>
              </a:rPr>
              <a:t>different types of strengths.</a:t>
            </a:r>
          </a:p>
          <a:p>
            <a:pPr marL="285750" indent="-285750" eaLnBrk="0" hangingPunct="0">
              <a:buFont typeface="Wingdings" panose="05000000000000000000" pitchFamily="2" charset="2"/>
              <a:buChar char="v"/>
            </a:pPr>
            <a:r>
              <a:rPr lang="en-GB" sz="1600" b="1" dirty="0">
                <a:solidFill>
                  <a:srgbClr val="92D050"/>
                </a:solidFill>
              </a:rPr>
              <a:t>Follow your </a:t>
            </a:r>
            <a:r>
              <a:rPr lang="en-GB" sz="1600" b="1" dirty="0" smtClean="0">
                <a:solidFill>
                  <a:srgbClr val="92D050"/>
                </a:solidFill>
              </a:rPr>
              <a:t>students </a:t>
            </a:r>
            <a:r>
              <a:rPr lang="en-GB" sz="1600" b="1" dirty="0">
                <a:solidFill>
                  <a:srgbClr val="92D050"/>
                </a:solidFill>
              </a:rPr>
              <a:t>interests.</a:t>
            </a:r>
          </a:p>
          <a:p>
            <a:pPr marL="285750" indent="-285750" eaLnBrk="0" hangingPunct="0">
              <a:buFont typeface="Wingdings" panose="05000000000000000000" pitchFamily="2" charset="2"/>
              <a:buChar char="v"/>
            </a:pPr>
            <a:r>
              <a:rPr lang="en-GB" sz="1600" b="1" dirty="0">
                <a:solidFill>
                  <a:srgbClr val="92D050"/>
                </a:solidFill>
              </a:rPr>
              <a:t>Help </a:t>
            </a:r>
            <a:r>
              <a:rPr lang="en-GB" sz="1600" b="1" dirty="0" smtClean="0">
                <a:solidFill>
                  <a:srgbClr val="92D050"/>
                </a:solidFill>
              </a:rPr>
              <a:t>the student </a:t>
            </a:r>
            <a:r>
              <a:rPr lang="en-GB" sz="1600" b="1" dirty="0">
                <a:solidFill>
                  <a:srgbClr val="92D050"/>
                </a:solidFill>
              </a:rPr>
              <a:t>identify strengths.</a:t>
            </a:r>
          </a:p>
          <a:p>
            <a:pPr marL="285750" indent="-285750" eaLnBrk="0" hangingPunct="0">
              <a:buFont typeface="Wingdings" panose="05000000000000000000" pitchFamily="2" charset="2"/>
              <a:buChar char="v"/>
            </a:pPr>
            <a:r>
              <a:rPr lang="en-GB" sz="1600" b="1" dirty="0">
                <a:solidFill>
                  <a:srgbClr val="92D050"/>
                </a:solidFill>
              </a:rPr>
              <a:t>Talk about </a:t>
            </a:r>
            <a:r>
              <a:rPr lang="en-GB" sz="1600" b="1" dirty="0" smtClean="0">
                <a:solidFill>
                  <a:srgbClr val="92D050"/>
                </a:solidFill>
              </a:rPr>
              <a:t>strengths often.</a:t>
            </a:r>
            <a:endParaRPr lang="en-GB" sz="1600" b="1" dirty="0">
              <a:solidFill>
                <a:srgbClr val="92D050"/>
              </a:solidFill>
            </a:endParaRPr>
          </a:p>
          <a:p>
            <a:pPr marL="285750" indent="-285750" eaLnBrk="0" hangingPunct="0">
              <a:buFont typeface="Wingdings" panose="05000000000000000000" pitchFamily="2" charset="2"/>
              <a:buChar char="v"/>
            </a:pPr>
            <a:r>
              <a:rPr lang="en-GB" sz="1600" b="1" dirty="0">
                <a:solidFill>
                  <a:srgbClr val="92D050"/>
                </a:solidFill>
              </a:rPr>
              <a:t>Take note of </a:t>
            </a:r>
            <a:r>
              <a:rPr lang="en-GB" sz="1600" b="1" dirty="0" smtClean="0">
                <a:solidFill>
                  <a:srgbClr val="92D050"/>
                </a:solidFill>
              </a:rPr>
              <a:t>the </a:t>
            </a:r>
            <a:r>
              <a:rPr lang="en-GB" sz="1600" b="1" dirty="0">
                <a:solidFill>
                  <a:srgbClr val="92D050"/>
                </a:solidFill>
              </a:rPr>
              <a:t>child’s strengths and successes.</a:t>
            </a:r>
          </a:p>
          <a:p>
            <a:pPr marL="285750" indent="-285750" eaLnBrk="0" hangingPunct="0">
              <a:buFont typeface="Wingdings" panose="05000000000000000000" pitchFamily="2" charset="2"/>
              <a:buChar char="v"/>
            </a:pPr>
            <a:endParaRPr lang="en-GB" sz="1600" b="1" dirty="0">
              <a:solidFill>
                <a:srgbClr val="92D050"/>
              </a:solidFill>
            </a:endParaRPr>
          </a:p>
          <a:p>
            <a:pPr marL="285750" lvl="0" indent="-285750" eaLnBrk="0" hangingPunct="0">
              <a:buFont typeface="Wingdings" panose="05000000000000000000" pitchFamily="2" charset="2"/>
              <a:buChar char="v"/>
            </a:pPr>
            <a:endParaRPr lang="en-GB" sz="1600" b="1" dirty="0" smtClean="0">
              <a:solidFill>
                <a:srgbClr val="92D050"/>
              </a:solidFill>
              <a:latin typeface="Open Sans"/>
            </a:endParaRPr>
          </a:p>
        </p:txBody>
      </p:sp>
      <p:sp>
        <p:nvSpPr>
          <p:cNvPr id="6" name="TextBox 5"/>
          <p:cNvSpPr txBox="1"/>
          <p:nvPr/>
        </p:nvSpPr>
        <p:spPr>
          <a:xfrm>
            <a:off x="34702" y="2855079"/>
            <a:ext cx="7655167" cy="923330"/>
          </a:xfrm>
          <a:prstGeom prst="rect">
            <a:avLst/>
          </a:prstGeom>
          <a:noFill/>
        </p:spPr>
        <p:txBody>
          <a:bodyPr wrap="square" rtlCol="0">
            <a:spAutoFit/>
          </a:bodyPr>
          <a:lstStyle/>
          <a:p>
            <a:endParaRPr lang="en-GB" b="1" dirty="0"/>
          </a:p>
          <a:p>
            <a:r>
              <a:rPr lang="en-GB" b="1" dirty="0" smtClean="0"/>
              <a:t>5 </a:t>
            </a:r>
            <a:r>
              <a:rPr lang="en-GB" b="1" dirty="0"/>
              <a:t>Steps for </a:t>
            </a:r>
            <a:r>
              <a:rPr lang="en-GB" b="1" dirty="0" smtClean="0"/>
              <a:t>Recognising and Promoting </a:t>
            </a:r>
            <a:r>
              <a:rPr lang="en-GB" b="1" dirty="0"/>
              <a:t>Strengths in </a:t>
            </a:r>
            <a:r>
              <a:rPr lang="en-GB" b="1" dirty="0" smtClean="0"/>
              <a:t>Kids</a:t>
            </a:r>
            <a:endParaRPr lang="en-GB" b="1" dirty="0"/>
          </a:p>
          <a:p>
            <a:endParaRPr lang="en-GB" dirty="0"/>
          </a:p>
        </p:txBody>
      </p:sp>
      <p:sp>
        <p:nvSpPr>
          <p:cNvPr id="7" name="Rectangle 6"/>
          <p:cNvSpPr/>
          <p:nvPr/>
        </p:nvSpPr>
        <p:spPr>
          <a:xfrm>
            <a:off x="121266" y="908720"/>
            <a:ext cx="8640960" cy="1015663"/>
          </a:xfrm>
          <a:prstGeom prst="rect">
            <a:avLst/>
          </a:prstGeom>
        </p:spPr>
        <p:txBody>
          <a:bodyPr wrap="square">
            <a:spAutoFit/>
          </a:bodyPr>
          <a:lstStyle/>
          <a:p>
            <a:pPr algn="ctr"/>
            <a:r>
              <a:rPr lang="en-GB" sz="2000" dirty="0">
                <a:solidFill>
                  <a:srgbClr val="7030A0"/>
                </a:solidFill>
              </a:rPr>
              <a:t>A strengths based approach that identifies student abilities and positive qualities then works proactively to build upon these strengths, gives your students more opportunities to be successful and build a strong sense of self-worth.</a:t>
            </a:r>
          </a:p>
        </p:txBody>
      </p:sp>
    </p:spTree>
    <p:extLst>
      <p:ext uri="{BB962C8B-B14F-4D97-AF65-F5344CB8AC3E}">
        <p14:creationId xmlns:p14="http://schemas.microsoft.com/office/powerpoint/2010/main" val="3249705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58248"/>
            <a:ext cx="3334572" cy="185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028" y="3157437"/>
            <a:ext cx="2894901" cy="1773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019" b="5266"/>
          <a:stretch/>
        </p:blipFill>
        <p:spPr bwMode="auto">
          <a:xfrm>
            <a:off x="212590" y="3327450"/>
            <a:ext cx="2295299" cy="1836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887808"/>
            <a:ext cx="3727035" cy="1926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5043" y="3185337"/>
            <a:ext cx="3258648" cy="1717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0239" y="5300455"/>
            <a:ext cx="2534438" cy="1429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4008" y="5179025"/>
            <a:ext cx="2760359" cy="1567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195642" y="94640"/>
            <a:ext cx="4226542" cy="70788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Strengths Checklist</a:t>
            </a:r>
            <a:endParaRPr lang="en-US"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428544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88639"/>
            <a:ext cx="6460423" cy="1384995"/>
          </a:xfrm>
          <a:prstGeom prst="rect">
            <a:avLst/>
          </a:prstGeom>
        </p:spPr>
        <p:txBody>
          <a:bodyPr wrap="none">
            <a:spAutoFit/>
          </a:bodyPr>
          <a:lstStyle/>
          <a:p>
            <a:r>
              <a:rPr lang="en-GB" sz="2800" b="1" dirty="0">
                <a:solidFill>
                  <a:srgbClr val="FF3399"/>
                </a:solidFill>
              </a:rPr>
              <a:t> 5. Build A Sense Of Meaning And Purpose</a:t>
            </a:r>
          </a:p>
          <a:p>
            <a:endParaRPr lang="en-GB" sz="2800" b="1" dirty="0">
              <a:solidFill>
                <a:srgbClr val="FF3399"/>
              </a:solidFill>
            </a:endParaRPr>
          </a:p>
          <a:p>
            <a:endParaRPr lang="en-GB" sz="2800" b="1" dirty="0">
              <a:solidFill>
                <a:srgbClr val="FF3399"/>
              </a:solidFill>
            </a:endParaRPr>
          </a:p>
        </p:txBody>
      </p:sp>
      <p:sp>
        <p:nvSpPr>
          <p:cNvPr id="4" name="Rectangle 3"/>
          <p:cNvSpPr/>
          <p:nvPr/>
        </p:nvSpPr>
        <p:spPr>
          <a:xfrm>
            <a:off x="3707904" y="-387424"/>
            <a:ext cx="6606480" cy="369332"/>
          </a:xfrm>
          <a:prstGeom prst="rect">
            <a:avLst/>
          </a:prstGeom>
        </p:spPr>
        <p:txBody>
          <a:bodyPr wrap="square">
            <a:spAutoFit/>
          </a:bodyPr>
          <a:lstStyle/>
          <a:p>
            <a:r>
              <a:rPr lang="en-GB" b="1" dirty="0" smtClean="0"/>
              <a:t>FOUR</a:t>
            </a:r>
            <a:r>
              <a:rPr lang="en-GB" b="1" dirty="0"/>
              <a:t>:</a:t>
            </a:r>
            <a:r>
              <a:rPr lang="en-GB" dirty="0"/>
              <a:t> </a:t>
            </a:r>
          </a:p>
        </p:txBody>
      </p:sp>
      <p:sp>
        <p:nvSpPr>
          <p:cNvPr id="7" name="Rectangle 6"/>
          <p:cNvSpPr/>
          <p:nvPr/>
        </p:nvSpPr>
        <p:spPr>
          <a:xfrm>
            <a:off x="121266" y="908720"/>
            <a:ext cx="8640960" cy="707886"/>
          </a:xfrm>
          <a:prstGeom prst="rect">
            <a:avLst/>
          </a:prstGeom>
        </p:spPr>
        <p:txBody>
          <a:bodyPr wrap="square">
            <a:spAutoFit/>
          </a:bodyPr>
          <a:lstStyle/>
          <a:p>
            <a:pPr algn="ctr"/>
            <a:r>
              <a:rPr lang="en-GB" sz="2000" i="1" dirty="0">
                <a:solidFill>
                  <a:srgbClr val="7030A0"/>
                </a:solidFill>
              </a:rPr>
              <a:t>Working towards worthwhile goals increases students sense of wellbeing which impacts positively on student achievement.</a:t>
            </a:r>
          </a:p>
        </p:txBody>
      </p:sp>
      <p:sp>
        <p:nvSpPr>
          <p:cNvPr id="3" name="Rectangle 2"/>
          <p:cNvSpPr/>
          <p:nvPr/>
        </p:nvSpPr>
        <p:spPr>
          <a:xfrm>
            <a:off x="267317" y="3068960"/>
            <a:ext cx="8640960" cy="1754326"/>
          </a:xfrm>
          <a:prstGeom prst="rect">
            <a:avLst/>
          </a:prstGeom>
        </p:spPr>
        <p:txBody>
          <a:bodyPr wrap="square">
            <a:spAutoFit/>
          </a:bodyPr>
          <a:lstStyle/>
          <a:p>
            <a:r>
              <a:rPr lang="en-GB" b="1" dirty="0" smtClean="0"/>
              <a:t>1. Peer </a:t>
            </a:r>
            <a:r>
              <a:rPr lang="en-GB" b="1" dirty="0"/>
              <a:t>teaching</a:t>
            </a:r>
            <a:r>
              <a:rPr lang="en-GB" dirty="0"/>
              <a:t>.</a:t>
            </a:r>
          </a:p>
          <a:p>
            <a:r>
              <a:rPr lang="en-GB" b="1" dirty="0" smtClean="0"/>
              <a:t>2</a:t>
            </a:r>
            <a:r>
              <a:rPr lang="en-GB" b="1" dirty="0"/>
              <a:t>. </a:t>
            </a:r>
            <a:r>
              <a:rPr lang="en-GB" b="1" dirty="0" smtClean="0"/>
              <a:t>Promote voting and scoring.  Encouraging explanations.</a:t>
            </a:r>
            <a:endParaRPr lang="en-GB" dirty="0"/>
          </a:p>
          <a:p>
            <a:r>
              <a:rPr lang="en-GB" b="1" dirty="0" smtClean="0"/>
              <a:t>3</a:t>
            </a:r>
            <a:r>
              <a:rPr lang="en-GB" b="1" dirty="0"/>
              <a:t>. </a:t>
            </a:r>
            <a:r>
              <a:rPr lang="en-GB" b="1" dirty="0" smtClean="0"/>
              <a:t>Pupil class roles.</a:t>
            </a:r>
          </a:p>
          <a:p>
            <a:r>
              <a:rPr lang="en-GB" b="1" dirty="0" smtClean="0"/>
              <a:t>4. To do lists.</a:t>
            </a:r>
            <a:endParaRPr lang="en-GB" dirty="0"/>
          </a:p>
          <a:p>
            <a:r>
              <a:rPr lang="en-GB" b="1" dirty="0"/>
              <a:t>5</a:t>
            </a:r>
            <a:r>
              <a:rPr lang="en-GB" b="1" dirty="0" smtClean="0"/>
              <a:t>.</a:t>
            </a:r>
            <a:r>
              <a:rPr lang="en-GB" b="1" dirty="0"/>
              <a:t> Team </a:t>
            </a:r>
            <a:r>
              <a:rPr lang="en-GB" b="1" dirty="0" smtClean="0"/>
              <a:t>Teach between staff</a:t>
            </a:r>
            <a:endParaRPr lang="en-GB" dirty="0"/>
          </a:p>
          <a:p>
            <a:r>
              <a:rPr lang="en-GB" b="1" dirty="0" smtClean="0"/>
              <a:t>6.</a:t>
            </a:r>
            <a:r>
              <a:rPr lang="en-GB" b="1" dirty="0"/>
              <a:t> Do </a:t>
            </a:r>
            <a:r>
              <a:rPr lang="en-GB" b="1" dirty="0" smtClean="0"/>
              <a:t>Relaxation Now</a:t>
            </a:r>
            <a:r>
              <a:rPr lang="en-GB" dirty="0" smtClean="0"/>
              <a:t>.</a:t>
            </a:r>
            <a:endParaRPr lang="en-GB" dirty="0"/>
          </a:p>
        </p:txBody>
      </p:sp>
    </p:spTree>
    <p:extLst>
      <p:ext uri="{BB962C8B-B14F-4D97-AF65-F5344CB8AC3E}">
        <p14:creationId xmlns:p14="http://schemas.microsoft.com/office/powerpoint/2010/main" val="2415222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0648"/>
            <a:ext cx="3872880" cy="3202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72" y="3483780"/>
            <a:ext cx="3779084" cy="3100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456" y="1861935"/>
            <a:ext cx="4515544" cy="3359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reeform 5"/>
          <p:cNvSpPr/>
          <p:nvPr/>
        </p:nvSpPr>
        <p:spPr>
          <a:xfrm>
            <a:off x="2720340" y="855104"/>
            <a:ext cx="4194810" cy="5780877"/>
          </a:xfrm>
          <a:custGeom>
            <a:avLst/>
            <a:gdLst>
              <a:gd name="connsiteX0" fmla="*/ 0 w 4194810"/>
              <a:gd name="connsiteY0" fmla="*/ 5694286 h 5780877"/>
              <a:gd name="connsiteX1" fmla="*/ 3268980 w 4194810"/>
              <a:gd name="connsiteY1" fmla="*/ 5579986 h 5780877"/>
              <a:gd name="connsiteX2" fmla="*/ 1760220 w 4194810"/>
              <a:gd name="connsiteY2" fmla="*/ 3934066 h 5780877"/>
              <a:gd name="connsiteX3" fmla="*/ 2366010 w 4194810"/>
              <a:gd name="connsiteY3" fmla="*/ 105016 h 5780877"/>
              <a:gd name="connsiteX4" fmla="*/ 4194810 w 4194810"/>
              <a:gd name="connsiteY4" fmla="*/ 996556 h 57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4810" h="5780877">
                <a:moveTo>
                  <a:pt x="0" y="5694286"/>
                </a:moveTo>
                <a:cubicBezTo>
                  <a:pt x="1487805" y="5783821"/>
                  <a:pt x="2975610" y="5873356"/>
                  <a:pt x="3268980" y="5579986"/>
                </a:cubicBezTo>
                <a:cubicBezTo>
                  <a:pt x="3562350" y="5286616"/>
                  <a:pt x="1910715" y="4846561"/>
                  <a:pt x="1760220" y="3934066"/>
                </a:cubicBezTo>
                <a:cubicBezTo>
                  <a:pt x="1609725" y="3021571"/>
                  <a:pt x="1960245" y="594601"/>
                  <a:pt x="2366010" y="105016"/>
                </a:cubicBezTo>
                <a:cubicBezTo>
                  <a:pt x="2771775" y="-384569"/>
                  <a:pt x="4194810" y="996556"/>
                  <a:pt x="4194810" y="9965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1351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7651" y="6135008"/>
            <a:ext cx="8280920" cy="369332"/>
          </a:xfrm>
          <a:prstGeom prst="rect">
            <a:avLst/>
          </a:prstGeom>
        </p:spPr>
        <p:txBody>
          <a:bodyPr wrap="square">
            <a:spAutoFit/>
          </a:bodyPr>
          <a:lstStyle/>
          <a:p>
            <a:r>
              <a:rPr lang="en-GB" dirty="0" smtClean="0">
                <a:hlinkClick r:id="rId2"/>
              </a:rPr>
              <a:t>www.winstonswish.org/wp-content/uploads/2020/05/Winstons-Wish-First-Aid-Kit.pdf</a:t>
            </a:r>
            <a:r>
              <a:rPr lang="en-GB" dirty="0" smtClean="0"/>
              <a:t> </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42" y="0"/>
            <a:ext cx="8802266" cy="6180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9530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8202" y="2060848"/>
            <a:ext cx="7056784" cy="2554545"/>
          </a:xfrm>
          <a:prstGeom prst="rect">
            <a:avLst/>
          </a:prstGeom>
        </p:spPr>
        <p:txBody>
          <a:bodyPr wrap="square">
            <a:spAutoFit/>
          </a:bodyPr>
          <a:lstStyle/>
          <a:p>
            <a:pPr marL="285750" lvl="0" indent="-285750">
              <a:buFont typeface="Wingdings" panose="05000000000000000000" pitchFamily="2" charset="2"/>
              <a:buChar char="v"/>
            </a:pPr>
            <a:r>
              <a:rPr lang="en-GB" sz="2000" dirty="0" smtClean="0"/>
              <a:t>Explore the emotional </a:t>
            </a:r>
            <a:r>
              <a:rPr lang="en-GB" sz="2000" dirty="0"/>
              <a:t>intelligence of the growing </a:t>
            </a:r>
            <a:r>
              <a:rPr lang="en-GB" sz="2000" dirty="0" smtClean="0"/>
              <a:t>child, across the ages</a:t>
            </a:r>
            <a:endParaRPr lang="en-GB" sz="2000" dirty="0"/>
          </a:p>
          <a:p>
            <a:pPr marL="285750" lvl="0" indent="-285750">
              <a:buFont typeface="Wingdings" panose="05000000000000000000" pitchFamily="2" charset="2"/>
              <a:buChar char="v"/>
            </a:pPr>
            <a:r>
              <a:rPr lang="en-GB" sz="2000" dirty="0" smtClean="0"/>
              <a:t>Ideas for </a:t>
            </a:r>
            <a:r>
              <a:rPr lang="en-GB" sz="2000" dirty="0"/>
              <a:t>t</a:t>
            </a:r>
            <a:r>
              <a:rPr lang="en-GB" sz="2000" dirty="0" smtClean="0"/>
              <a:t>eaching </a:t>
            </a:r>
            <a:r>
              <a:rPr lang="en-GB" sz="2000" dirty="0"/>
              <a:t>and implementing strategies that build resilience - 5 ways</a:t>
            </a:r>
          </a:p>
          <a:p>
            <a:pPr marL="285750" lvl="0" indent="-285750">
              <a:buFont typeface="Wingdings" panose="05000000000000000000" pitchFamily="2" charset="2"/>
              <a:buChar char="v"/>
            </a:pPr>
            <a:r>
              <a:rPr lang="en-GB" sz="2000" dirty="0"/>
              <a:t>How to recognise signs of emotional distress</a:t>
            </a:r>
          </a:p>
          <a:p>
            <a:pPr marL="285750" lvl="0" indent="-285750">
              <a:buFont typeface="Wingdings" panose="05000000000000000000" pitchFamily="2" charset="2"/>
              <a:buChar char="v"/>
            </a:pPr>
            <a:r>
              <a:rPr lang="en-GB" sz="2000" dirty="0"/>
              <a:t>Supporting the child's emotional health needs within the teacher </a:t>
            </a:r>
            <a:r>
              <a:rPr lang="en-GB" sz="2000" dirty="0" smtClean="0"/>
              <a:t>role</a:t>
            </a:r>
            <a:endParaRPr lang="en-GB" sz="2000" dirty="0"/>
          </a:p>
          <a:p>
            <a:pPr marL="285750" lvl="0" indent="-285750">
              <a:buFont typeface="Wingdings" panose="05000000000000000000" pitchFamily="2" charset="2"/>
              <a:buChar char="v"/>
            </a:pPr>
            <a:r>
              <a:rPr lang="en-GB" sz="2000" dirty="0" smtClean="0"/>
              <a:t>Other </a:t>
            </a:r>
            <a:r>
              <a:rPr lang="en-GB" sz="2000" dirty="0"/>
              <a:t>support available within the Gateshead local area</a:t>
            </a:r>
          </a:p>
        </p:txBody>
      </p:sp>
      <p:sp>
        <p:nvSpPr>
          <p:cNvPr id="5" name="TextBox 4"/>
          <p:cNvSpPr txBox="1"/>
          <p:nvPr/>
        </p:nvSpPr>
        <p:spPr>
          <a:xfrm>
            <a:off x="1763688" y="764704"/>
            <a:ext cx="5328592" cy="646331"/>
          </a:xfrm>
          <a:prstGeom prst="rect">
            <a:avLst/>
          </a:prstGeom>
          <a:noFill/>
        </p:spPr>
        <p:txBody>
          <a:bodyPr wrap="square" rtlCol="0">
            <a:spAutoFit/>
          </a:bodyPr>
          <a:lstStyle/>
          <a:p>
            <a:pPr algn="ctr"/>
            <a:r>
              <a:rPr lang="en-GB" sz="3600" u="sng" dirty="0" smtClean="0">
                <a:latin typeface="Century Gothic" panose="020B0502020202020204" pitchFamily="34" charset="0"/>
              </a:rPr>
              <a:t>Aims of this workshop</a:t>
            </a:r>
            <a:endParaRPr lang="en-GB" sz="3600" u="sng" dirty="0">
              <a:latin typeface="Century Gothic" panose="020B0502020202020204" pitchFamily="34" charset="0"/>
            </a:endParaRPr>
          </a:p>
        </p:txBody>
      </p:sp>
    </p:spTree>
    <p:extLst>
      <p:ext uri="{BB962C8B-B14F-4D97-AF65-F5344CB8AC3E}">
        <p14:creationId xmlns:p14="http://schemas.microsoft.com/office/powerpoint/2010/main" val="35170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7864" y="404664"/>
            <a:ext cx="2448272" cy="369332"/>
          </a:xfrm>
          <a:prstGeom prst="rect">
            <a:avLst/>
          </a:prstGeom>
          <a:noFill/>
        </p:spPr>
        <p:txBody>
          <a:bodyPr wrap="square" rtlCol="0">
            <a:spAutoFit/>
          </a:bodyPr>
          <a:lstStyle/>
          <a:p>
            <a:pPr algn="ctr"/>
            <a:r>
              <a:rPr lang="en-GB" dirty="0" smtClean="0"/>
              <a:t>The Sunflower Analogy</a:t>
            </a:r>
          </a:p>
        </p:txBody>
      </p:sp>
      <p:pic>
        <p:nvPicPr>
          <p:cNvPr id="2050" name="Picture 2" descr="C:\Users\l.robson2\AppData\Local\Microsoft\Windows\INetCache\IE\TJA4LLNC\sunflower-1500476023AQh[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705" y="1236762"/>
            <a:ext cx="3628438" cy="544691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robson2\AppData\Local\Microsoft\Windows\INetCache\IE\0VE2UMGK\pexels-skitterphoto-2146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99" t="20169"/>
          <a:stretch/>
        </p:blipFill>
        <p:spPr bwMode="auto">
          <a:xfrm>
            <a:off x="4427984" y="1556792"/>
            <a:ext cx="4068763" cy="346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13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2166173"/>
            <a:ext cx="5904656" cy="646331"/>
          </a:xfrm>
          <a:prstGeom prst="rect">
            <a:avLst/>
          </a:prstGeom>
          <a:noFill/>
        </p:spPr>
        <p:txBody>
          <a:bodyPr wrap="square" rtlCol="0">
            <a:spAutoFit/>
          </a:bodyPr>
          <a:lstStyle/>
          <a:p>
            <a:pPr algn="ctr"/>
            <a:r>
              <a:rPr lang="en-GB" sz="3600" u="sng" dirty="0" smtClean="0"/>
              <a:t>Personal Exercise</a:t>
            </a:r>
            <a:endParaRPr lang="en-GB" sz="3600" u="sng" dirty="0"/>
          </a:p>
        </p:txBody>
      </p:sp>
      <p:sp>
        <p:nvSpPr>
          <p:cNvPr id="3" name="TextBox 2"/>
          <p:cNvSpPr txBox="1"/>
          <p:nvPr/>
        </p:nvSpPr>
        <p:spPr>
          <a:xfrm>
            <a:off x="827584" y="404664"/>
            <a:ext cx="2520280" cy="923330"/>
          </a:xfrm>
          <a:prstGeom prst="rect">
            <a:avLst/>
          </a:prstGeom>
          <a:noFill/>
        </p:spPr>
        <p:txBody>
          <a:bodyPr wrap="square" rtlCol="0">
            <a:spAutoFit/>
          </a:bodyPr>
          <a:lstStyle/>
          <a:p>
            <a:r>
              <a:rPr lang="en-GB" dirty="0" smtClean="0"/>
              <a:t>What things nurture your emotional wellbeing?</a:t>
            </a:r>
            <a:endParaRPr lang="en-GB" dirty="0"/>
          </a:p>
        </p:txBody>
      </p:sp>
      <p:sp>
        <p:nvSpPr>
          <p:cNvPr id="4" name="TextBox 3"/>
          <p:cNvSpPr txBox="1"/>
          <p:nvPr/>
        </p:nvSpPr>
        <p:spPr>
          <a:xfrm>
            <a:off x="3203848" y="404664"/>
            <a:ext cx="2520280" cy="923330"/>
          </a:xfrm>
          <a:prstGeom prst="rect">
            <a:avLst/>
          </a:prstGeom>
          <a:noFill/>
        </p:spPr>
        <p:txBody>
          <a:bodyPr wrap="square" rtlCol="0">
            <a:spAutoFit/>
          </a:bodyPr>
          <a:lstStyle/>
          <a:p>
            <a:r>
              <a:rPr lang="en-GB" dirty="0" smtClean="0"/>
              <a:t>What kind of things do you need to feel emotionally positive?</a:t>
            </a:r>
            <a:endParaRPr lang="en-GB" dirty="0"/>
          </a:p>
        </p:txBody>
      </p:sp>
      <p:sp>
        <p:nvSpPr>
          <p:cNvPr id="5" name="TextBox 4"/>
          <p:cNvSpPr txBox="1"/>
          <p:nvPr/>
        </p:nvSpPr>
        <p:spPr>
          <a:xfrm>
            <a:off x="6084168" y="404664"/>
            <a:ext cx="1944216" cy="1477328"/>
          </a:xfrm>
          <a:prstGeom prst="rect">
            <a:avLst/>
          </a:prstGeom>
          <a:noFill/>
        </p:spPr>
        <p:txBody>
          <a:bodyPr wrap="square" rtlCol="0">
            <a:spAutoFit/>
          </a:bodyPr>
          <a:lstStyle/>
          <a:p>
            <a:r>
              <a:rPr lang="en-GB" dirty="0" smtClean="0"/>
              <a:t>What makes you feel grounded or rooted or safe?</a:t>
            </a:r>
          </a:p>
          <a:p>
            <a:r>
              <a:rPr lang="en-GB" dirty="0" smtClean="0"/>
              <a:t>Place, person, something else?</a:t>
            </a:r>
            <a:endParaRPr lang="en-GB" dirty="0"/>
          </a:p>
        </p:txBody>
      </p:sp>
      <p:sp>
        <p:nvSpPr>
          <p:cNvPr id="6" name="TextBox 5"/>
          <p:cNvSpPr txBox="1"/>
          <p:nvPr/>
        </p:nvSpPr>
        <p:spPr>
          <a:xfrm>
            <a:off x="5904148" y="2924944"/>
            <a:ext cx="2520280" cy="1200329"/>
          </a:xfrm>
          <a:prstGeom prst="rect">
            <a:avLst/>
          </a:prstGeom>
          <a:noFill/>
        </p:spPr>
        <p:txBody>
          <a:bodyPr wrap="square" rtlCol="0">
            <a:spAutoFit/>
          </a:bodyPr>
          <a:lstStyle/>
          <a:p>
            <a:r>
              <a:rPr lang="en-GB" dirty="0" smtClean="0"/>
              <a:t>Who is in your social network to support you in times when you need it, who can you rely on?</a:t>
            </a:r>
            <a:endParaRPr lang="en-GB" dirty="0"/>
          </a:p>
        </p:txBody>
      </p:sp>
      <p:sp>
        <p:nvSpPr>
          <p:cNvPr id="7" name="TextBox 6"/>
          <p:cNvSpPr txBox="1"/>
          <p:nvPr/>
        </p:nvSpPr>
        <p:spPr>
          <a:xfrm>
            <a:off x="170806" y="3212976"/>
            <a:ext cx="2520280" cy="1200329"/>
          </a:xfrm>
          <a:prstGeom prst="rect">
            <a:avLst/>
          </a:prstGeom>
          <a:noFill/>
        </p:spPr>
        <p:txBody>
          <a:bodyPr wrap="square" rtlCol="0">
            <a:spAutoFit/>
          </a:bodyPr>
          <a:lstStyle/>
          <a:p>
            <a:r>
              <a:rPr lang="en-GB" dirty="0" smtClean="0"/>
              <a:t>When do you feel you have been resilient in  tough time? Flexible, able to bend?</a:t>
            </a:r>
            <a:endParaRPr lang="en-GB" dirty="0"/>
          </a:p>
        </p:txBody>
      </p:sp>
      <p:sp>
        <p:nvSpPr>
          <p:cNvPr id="8" name="TextBox 7"/>
          <p:cNvSpPr txBox="1"/>
          <p:nvPr/>
        </p:nvSpPr>
        <p:spPr>
          <a:xfrm>
            <a:off x="2951820" y="3951640"/>
            <a:ext cx="2520280" cy="923330"/>
          </a:xfrm>
          <a:prstGeom prst="rect">
            <a:avLst/>
          </a:prstGeom>
          <a:noFill/>
        </p:spPr>
        <p:txBody>
          <a:bodyPr wrap="square" rtlCol="0">
            <a:spAutoFit/>
          </a:bodyPr>
          <a:lstStyle/>
          <a:p>
            <a:r>
              <a:rPr lang="en-GB" dirty="0" smtClean="0"/>
              <a:t>What activities are healthy  wellbeing for you?</a:t>
            </a:r>
            <a:endParaRPr lang="en-GB" dirty="0"/>
          </a:p>
        </p:txBody>
      </p:sp>
      <p:sp>
        <p:nvSpPr>
          <p:cNvPr id="9" name="TextBox 8"/>
          <p:cNvSpPr txBox="1"/>
          <p:nvPr/>
        </p:nvSpPr>
        <p:spPr>
          <a:xfrm>
            <a:off x="1430946" y="5373216"/>
            <a:ext cx="5229286" cy="338554"/>
          </a:xfrm>
          <a:prstGeom prst="rect">
            <a:avLst/>
          </a:prstGeom>
          <a:noFill/>
        </p:spPr>
        <p:txBody>
          <a:bodyPr wrap="square" rtlCol="0">
            <a:spAutoFit/>
          </a:bodyPr>
          <a:lstStyle/>
          <a:p>
            <a:pPr algn="ctr"/>
            <a:r>
              <a:rPr lang="en-GB" sz="1600" dirty="0" smtClean="0"/>
              <a:t>Connecting with people – Emotional Resilience 2021</a:t>
            </a:r>
            <a:endParaRPr lang="en-GB" sz="1600" dirty="0"/>
          </a:p>
        </p:txBody>
      </p:sp>
    </p:spTree>
    <p:extLst>
      <p:ext uri="{BB962C8B-B14F-4D97-AF65-F5344CB8AC3E}">
        <p14:creationId xmlns:p14="http://schemas.microsoft.com/office/powerpoint/2010/main" val="3147994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26" y="-2"/>
            <a:ext cx="55435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C:\Users\l.robson2\AppData\Local\Microsoft\Windows\INetCache\IE\L05851DV\gratitude-kate-towel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414586"/>
            <a:ext cx="285750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507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8892480" cy="646331"/>
          </a:xfrm>
          <a:prstGeom prst="rect">
            <a:avLst/>
          </a:prstGeom>
          <a:noFill/>
        </p:spPr>
        <p:txBody>
          <a:bodyPr wrap="square" rtlCol="0">
            <a:spAutoFit/>
          </a:bodyPr>
          <a:lstStyle/>
          <a:p>
            <a:pPr algn="ctr"/>
            <a:r>
              <a:rPr lang="en-GB" dirty="0" smtClean="0"/>
              <a:t>	Resilience Framework designed by Marton Primary School in Blackpool during Blackpool’s Town Wide ‘Resilience Revolution’</a:t>
            </a:r>
            <a:endParaRPr lang="en-GB"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7" r="1837"/>
          <a:stretch/>
        </p:blipFill>
        <p:spPr bwMode="auto">
          <a:xfrm>
            <a:off x="3936952" y="2383500"/>
            <a:ext cx="4968694" cy="369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07" y="834971"/>
            <a:ext cx="4916663" cy="3426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64686" y="6048244"/>
            <a:ext cx="8640960" cy="646331"/>
          </a:xfrm>
          <a:prstGeom prst="rect">
            <a:avLst/>
          </a:prstGeom>
        </p:spPr>
        <p:txBody>
          <a:bodyPr wrap="square">
            <a:spAutoFit/>
          </a:bodyPr>
          <a:lstStyle/>
          <a:p>
            <a:pPr algn="ctr"/>
            <a:r>
              <a:rPr lang="en-GB" dirty="0">
                <a:hlinkClick r:id="rId4"/>
              </a:rPr>
              <a:t>www.youngminds.org.uk/media/1486/interactive_resilience_framework-002.pdf</a:t>
            </a:r>
            <a:endParaRPr lang="en-GB" dirty="0"/>
          </a:p>
          <a:p>
            <a:pPr algn="ctr"/>
            <a:r>
              <a:rPr lang="en-GB" dirty="0">
                <a:hlinkClick r:id="rId5"/>
              </a:rPr>
              <a:t>www.boingboing.org.uk/resilience/resilient-therapy-resilience-framework/</a:t>
            </a:r>
            <a:r>
              <a:rPr lang="en-GB" dirty="0"/>
              <a:t>  </a:t>
            </a:r>
            <a:endParaRPr lang="en-GB" dirty="0"/>
          </a:p>
        </p:txBody>
      </p:sp>
    </p:spTree>
    <p:extLst>
      <p:ext uri="{BB962C8B-B14F-4D97-AF65-F5344CB8AC3E}">
        <p14:creationId xmlns:p14="http://schemas.microsoft.com/office/powerpoint/2010/main" val="362769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328298"/>
            <a:ext cx="7591758" cy="584775"/>
          </a:xfrm>
          <a:prstGeom prst="rect">
            <a:avLst/>
          </a:prstGeom>
        </p:spPr>
        <p:txBody>
          <a:bodyPr wrap="none">
            <a:spAutoFit/>
          </a:bodyPr>
          <a:lstStyle/>
          <a:p>
            <a:pPr lvl="0"/>
            <a:r>
              <a:rPr lang="en-GB" sz="3200" u="sng" dirty="0" smtClean="0">
                <a:solidFill>
                  <a:srgbClr val="00B0F0"/>
                </a:solidFill>
              </a:rPr>
              <a:t>How to recognise signs of emotional distress</a:t>
            </a:r>
            <a:endParaRPr lang="en-GB" sz="3200" u="sng" dirty="0">
              <a:solidFill>
                <a:srgbClr val="00B0F0"/>
              </a:solidFill>
            </a:endParaRPr>
          </a:p>
        </p:txBody>
      </p:sp>
      <p:sp>
        <p:nvSpPr>
          <p:cNvPr id="3" name="Rectangle 2"/>
          <p:cNvSpPr/>
          <p:nvPr/>
        </p:nvSpPr>
        <p:spPr>
          <a:xfrm>
            <a:off x="323528" y="1124744"/>
            <a:ext cx="8424936" cy="5078313"/>
          </a:xfrm>
          <a:prstGeom prst="rect">
            <a:avLst/>
          </a:prstGeom>
        </p:spPr>
        <p:txBody>
          <a:bodyPr wrap="square">
            <a:spAutoFit/>
          </a:bodyPr>
          <a:lstStyle/>
          <a:p>
            <a:pPr algn="ctr">
              <a:lnSpc>
                <a:spcPct val="150000"/>
              </a:lnSpc>
            </a:pPr>
            <a:r>
              <a:rPr lang="en-GB" sz="2400" b="1" dirty="0" smtClean="0">
                <a:solidFill>
                  <a:srgbClr val="7030A0"/>
                </a:solidFill>
              </a:rPr>
              <a:t>The NSPCC tells us that </a:t>
            </a:r>
          </a:p>
          <a:p>
            <a:pPr algn="ctr">
              <a:lnSpc>
                <a:spcPct val="150000"/>
              </a:lnSpc>
            </a:pPr>
            <a:r>
              <a:rPr lang="en-GB" sz="2400" b="1" dirty="0" smtClean="0">
                <a:solidFill>
                  <a:srgbClr val="7030A0"/>
                </a:solidFill>
              </a:rPr>
              <a:t>Common </a:t>
            </a:r>
            <a:r>
              <a:rPr lang="en-GB" sz="2400" b="1" dirty="0">
                <a:solidFill>
                  <a:srgbClr val="7030A0"/>
                </a:solidFill>
              </a:rPr>
              <a:t>warning signs of mental health issues include:</a:t>
            </a:r>
          </a:p>
          <a:p>
            <a:pPr marL="285750" indent="-285750" algn="ctr">
              <a:lnSpc>
                <a:spcPct val="150000"/>
              </a:lnSpc>
              <a:buFont typeface="Wingdings" panose="05000000000000000000" pitchFamily="2" charset="2"/>
              <a:buChar char="v"/>
            </a:pPr>
            <a:r>
              <a:rPr lang="en-GB" sz="2400" b="1" dirty="0">
                <a:solidFill>
                  <a:srgbClr val="7030A0"/>
                </a:solidFill>
              </a:rPr>
              <a:t>sudden mood and behaviour changes</a:t>
            </a:r>
          </a:p>
          <a:p>
            <a:pPr algn="ctr">
              <a:lnSpc>
                <a:spcPct val="150000"/>
              </a:lnSpc>
            </a:pPr>
            <a:r>
              <a:rPr lang="en-GB" sz="2400" b="1" dirty="0">
                <a:solidFill>
                  <a:srgbClr val="7030A0"/>
                </a:solidFill>
              </a:rPr>
              <a:t>self-harming</a:t>
            </a:r>
          </a:p>
          <a:p>
            <a:pPr marL="285750" indent="-285750" algn="ctr">
              <a:lnSpc>
                <a:spcPct val="150000"/>
              </a:lnSpc>
              <a:buFont typeface="Wingdings" panose="05000000000000000000" pitchFamily="2" charset="2"/>
              <a:buChar char="v"/>
            </a:pPr>
            <a:r>
              <a:rPr lang="en-GB" sz="2400" b="1" dirty="0">
                <a:solidFill>
                  <a:srgbClr val="7030A0"/>
                </a:solidFill>
              </a:rPr>
              <a:t>unexplained physical changes, such as weight loss or gain</a:t>
            </a:r>
          </a:p>
          <a:p>
            <a:pPr marL="285750" indent="-285750" algn="ctr">
              <a:lnSpc>
                <a:spcPct val="150000"/>
              </a:lnSpc>
              <a:buFont typeface="Wingdings" panose="05000000000000000000" pitchFamily="2" charset="2"/>
              <a:buChar char="v"/>
            </a:pPr>
            <a:r>
              <a:rPr lang="en-GB" sz="2400" b="1" dirty="0">
                <a:solidFill>
                  <a:srgbClr val="7030A0"/>
                </a:solidFill>
              </a:rPr>
              <a:t>sudden poor academic behaviour or performance</a:t>
            </a:r>
          </a:p>
          <a:p>
            <a:pPr marL="285750" indent="-285750" algn="ctr">
              <a:lnSpc>
                <a:spcPct val="150000"/>
              </a:lnSpc>
              <a:buFont typeface="Wingdings" panose="05000000000000000000" pitchFamily="2" charset="2"/>
              <a:buChar char="v"/>
            </a:pPr>
            <a:r>
              <a:rPr lang="en-GB" sz="2400" b="1" dirty="0">
                <a:solidFill>
                  <a:srgbClr val="7030A0"/>
                </a:solidFill>
              </a:rPr>
              <a:t>sleeping problems</a:t>
            </a:r>
          </a:p>
          <a:p>
            <a:pPr marL="285750" indent="-285750" algn="ctr">
              <a:lnSpc>
                <a:spcPct val="150000"/>
              </a:lnSpc>
              <a:buFont typeface="Wingdings" panose="05000000000000000000" pitchFamily="2" charset="2"/>
              <a:buChar char="v"/>
            </a:pPr>
            <a:r>
              <a:rPr lang="en-GB" sz="2400" b="1" dirty="0">
                <a:solidFill>
                  <a:srgbClr val="7030A0"/>
                </a:solidFill>
              </a:rPr>
              <a:t>changes in social habits, such as withdrawal or avoidance of friends and family.</a:t>
            </a:r>
          </a:p>
        </p:txBody>
      </p:sp>
      <p:sp>
        <p:nvSpPr>
          <p:cNvPr id="4" name="TextBox 3"/>
          <p:cNvSpPr txBox="1"/>
          <p:nvPr/>
        </p:nvSpPr>
        <p:spPr>
          <a:xfrm>
            <a:off x="323528" y="6203057"/>
            <a:ext cx="8640960" cy="369332"/>
          </a:xfrm>
          <a:prstGeom prst="rect">
            <a:avLst/>
          </a:prstGeom>
          <a:noFill/>
        </p:spPr>
        <p:txBody>
          <a:bodyPr wrap="square" rtlCol="0">
            <a:spAutoFit/>
          </a:bodyPr>
          <a:lstStyle/>
          <a:p>
            <a:pPr algn="ctr"/>
            <a:r>
              <a:rPr lang="en-GB" b="1" dirty="0" smtClean="0"/>
              <a:t>What other signs might we notice?</a:t>
            </a:r>
            <a:endParaRPr lang="en-GB" b="1" dirty="0"/>
          </a:p>
        </p:txBody>
      </p:sp>
    </p:spTree>
    <p:extLst>
      <p:ext uri="{BB962C8B-B14F-4D97-AF65-F5344CB8AC3E}">
        <p14:creationId xmlns:p14="http://schemas.microsoft.com/office/powerpoint/2010/main" val="2131737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054" y="3244334"/>
            <a:ext cx="8927893" cy="923330"/>
          </a:xfrm>
          <a:prstGeom prst="rect">
            <a:avLst/>
          </a:prstGeom>
        </p:spPr>
        <p:txBody>
          <a:bodyPr wrap="none">
            <a:spAutoFit/>
          </a:bodyPr>
          <a:lstStyle/>
          <a:p>
            <a:pPr algn="ctr"/>
            <a:r>
              <a:rPr lang="en-GB" sz="5400" i="1" dirty="0"/>
              <a:t>The Leuven Scale for Wellbeing</a:t>
            </a:r>
            <a:endParaRPr lang="en-GB" sz="5400" i="1" dirty="0"/>
          </a:p>
        </p:txBody>
      </p:sp>
    </p:spTree>
    <p:extLst>
      <p:ext uri="{BB962C8B-B14F-4D97-AF65-F5344CB8AC3E}">
        <p14:creationId xmlns:p14="http://schemas.microsoft.com/office/powerpoint/2010/main" val="1457921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67445134"/>
              </p:ext>
            </p:extLst>
          </p:nvPr>
        </p:nvGraphicFramePr>
        <p:xfrm>
          <a:off x="251520" y="620688"/>
          <a:ext cx="8712968" cy="6056324"/>
        </p:xfrm>
        <a:graphic>
          <a:graphicData uri="http://schemas.openxmlformats.org/drawingml/2006/table">
            <a:tbl>
              <a:tblPr>
                <a:tableStyleId>{638B1855-1B75-4FBE-930C-398BA8C253C6}</a:tableStyleId>
              </a:tblPr>
              <a:tblGrid>
                <a:gridCol w="1891186"/>
                <a:gridCol w="2375242"/>
                <a:gridCol w="4446540"/>
              </a:tblGrid>
              <a:tr h="465646">
                <a:tc>
                  <a:txBody>
                    <a:bodyPr/>
                    <a:lstStyle/>
                    <a:p>
                      <a:r>
                        <a:rPr lang="en-GB" b="1" dirty="0" smtClean="0"/>
                        <a:t>Level</a:t>
                      </a:r>
                      <a:endParaRPr lang="en-GB" b="1" dirty="0"/>
                    </a:p>
                  </a:txBody>
                  <a:tcPr>
                    <a:solidFill>
                      <a:schemeClr val="accent4">
                        <a:lumMod val="60000"/>
                        <a:lumOff val="40000"/>
                      </a:schemeClr>
                    </a:solidFill>
                  </a:tcPr>
                </a:tc>
                <a:tc>
                  <a:txBody>
                    <a:bodyPr/>
                    <a:lstStyle/>
                    <a:p>
                      <a:r>
                        <a:rPr lang="en-GB" b="1" dirty="0" smtClean="0"/>
                        <a:t>Wellbeing</a:t>
                      </a:r>
                      <a:endParaRPr lang="en-GB" b="1" dirty="0"/>
                    </a:p>
                  </a:txBody>
                  <a:tcPr>
                    <a:solidFill>
                      <a:schemeClr val="accent4">
                        <a:lumMod val="60000"/>
                        <a:lumOff val="40000"/>
                      </a:schemeClr>
                    </a:solidFill>
                  </a:tcPr>
                </a:tc>
                <a:tc>
                  <a:txBody>
                    <a:bodyPr/>
                    <a:lstStyle/>
                    <a:p>
                      <a:r>
                        <a:rPr lang="en-GB" b="1" dirty="0" smtClean="0"/>
                        <a:t>Signals</a:t>
                      </a:r>
                      <a:endParaRPr lang="en-GB" b="1" dirty="0"/>
                    </a:p>
                  </a:txBody>
                  <a:tcPr>
                    <a:solidFill>
                      <a:schemeClr val="accent4">
                        <a:lumMod val="60000"/>
                        <a:lumOff val="40000"/>
                      </a:schemeClr>
                    </a:solidFill>
                  </a:tcPr>
                </a:tc>
              </a:tr>
              <a:tr h="1030990">
                <a:tc>
                  <a:txBody>
                    <a:bodyPr/>
                    <a:lstStyle/>
                    <a:p>
                      <a:r>
                        <a:rPr lang="en-GB" sz="1400" b="1" dirty="0" smtClean="0"/>
                        <a:t>1</a:t>
                      </a:r>
                      <a:endParaRPr lang="en-GB" sz="1400" b="1" dirty="0"/>
                    </a:p>
                  </a:txBody>
                  <a:tcPr>
                    <a:solidFill>
                      <a:schemeClr val="accent4">
                        <a:lumMod val="60000"/>
                        <a:lumOff val="40000"/>
                      </a:schemeClr>
                    </a:solidFill>
                  </a:tcPr>
                </a:tc>
                <a:tc>
                  <a:txBody>
                    <a:bodyPr/>
                    <a:lstStyle/>
                    <a:p>
                      <a:r>
                        <a:rPr lang="en-GB" sz="1400" b="1" dirty="0" smtClean="0"/>
                        <a:t>Extremely Low</a:t>
                      </a:r>
                      <a:endParaRPr lang="en-GB" sz="1400" b="1" dirty="0"/>
                    </a:p>
                  </a:txBody>
                  <a:tcPr>
                    <a:solidFill>
                      <a:schemeClr val="accent4">
                        <a:lumMod val="60000"/>
                        <a:lumOff val="40000"/>
                      </a:schemeClr>
                    </a:solidFill>
                  </a:tcPr>
                </a:tc>
                <a:tc>
                  <a:txBody>
                    <a:bodyPr/>
                    <a:lstStyle/>
                    <a:p>
                      <a:r>
                        <a:rPr lang="en-GB" sz="1400" b="1" kern="1200" dirty="0" smtClean="0">
                          <a:effectLst/>
                        </a:rPr>
                        <a:t>The child clearly shows signs of discomfort such as crying or screaming. They may look dejected, sad, frightened or angry. The child does not respond to the environment, avoids contact and is withdrawn.</a:t>
                      </a:r>
                      <a:endParaRPr lang="en-GB" sz="1400" b="1" dirty="0"/>
                    </a:p>
                  </a:txBody>
                  <a:tcPr>
                    <a:solidFill>
                      <a:schemeClr val="accent4">
                        <a:lumMod val="60000"/>
                        <a:lumOff val="40000"/>
                      </a:schemeClr>
                    </a:solidFill>
                  </a:tcPr>
                </a:tc>
              </a:tr>
              <a:tr h="1030990">
                <a:tc>
                  <a:txBody>
                    <a:bodyPr/>
                    <a:lstStyle/>
                    <a:p>
                      <a:r>
                        <a:rPr lang="en-GB" sz="1400" b="1" dirty="0" smtClean="0"/>
                        <a:t>2</a:t>
                      </a:r>
                      <a:endParaRPr lang="en-GB" sz="1400" b="1" dirty="0"/>
                    </a:p>
                  </a:txBody>
                  <a:tcPr>
                    <a:solidFill>
                      <a:schemeClr val="accent4">
                        <a:lumMod val="60000"/>
                        <a:lumOff val="40000"/>
                      </a:schemeClr>
                    </a:solidFill>
                  </a:tcPr>
                </a:tc>
                <a:tc>
                  <a:txBody>
                    <a:bodyPr/>
                    <a:lstStyle/>
                    <a:p>
                      <a:r>
                        <a:rPr lang="en-GB" sz="1400" b="1" dirty="0" smtClean="0"/>
                        <a:t>Low</a:t>
                      </a:r>
                      <a:endParaRPr lang="en-GB" sz="1400" b="1" dirty="0"/>
                    </a:p>
                  </a:txBody>
                  <a:tcPr>
                    <a:solidFill>
                      <a:schemeClr val="accent4">
                        <a:lumMod val="60000"/>
                        <a:lumOff val="40000"/>
                      </a:schemeClr>
                    </a:solidFill>
                  </a:tcPr>
                </a:tc>
                <a:tc>
                  <a:txBody>
                    <a:bodyPr/>
                    <a:lstStyle/>
                    <a:p>
                      <a:r>
                        <a:rPr lang="en-GB" sz="1400" b="1" kern="1200" dirty="0" smtClean="0">
                          <a:effectLst/>
                        </a:rPr>
                        <a:t>The posture, facial expression and actions indicate that the child does not feel at ease. However, the signals are less explicit than under level 1 or the sense of discomfort is not expressed the whole time.</a:t>
                      </a:r>
                      <a:endParaRPr lang="en-GB" sz="1400" b="1" dirty="0"/>
                    </a:p>
                  </a:txBody>
                  <a:tcPr>
                    <a:solidFill>
                      <a:schemeClr val="accent4">
                        <a:lumMod val="60000"/>
                        <a:lumOff val="40000"/>
                      </a:schemeClr>
                    </a:solidFill>
                  </a:tcPr>
                </a:tc>
              </a:tr>
              <a:tr h="841071">
                <a:tc>
                  <a:txBody>
                    <a:bodyPr/>
                    <a:lstStyle/>
                    <a:p>
                      <a:r>
                        <a:rPr lang="en-GB" sz="1400" b="1" dirty="0" smtClean="0"/>
                        <a:t>3</a:t>
                      </a:r>
                      <a:endParaRPr lang="en-GB" sz="1400" b="1" dirty="0"/>
                    </a:p>
                  </a:txBody>
                  <a:tcPr>
                    <a:solidFill>
                      <a:schemeClr val="accent4">
                        <a:lumMod val="60000"/>
                        <a:lumOff val="40000"/>
                      </a:schemeClr>
                    </a:solidFill>
                  </a:tcPr>
                </a:tc>
                <a:tc>
                  <a:txBody>
                    <a:bodyPr/>
                    <a:lstStyle/>
                    <a:p>
                      <a:r>
                        <a:rPr lang="en-GB" sz="1400" b="1" dirty="0" smtClean="0"/>
                        <a:t>Moderate</a:t>
                      </a:r>
                      <a:endParaRPr lang="en-GB" sz="1400" b="1" dirty="0"/>
                    </a:p>
                  </a:txBody>
                  <a:tcPr>
                    <a:solidFill>
                      <a:schemeClr val="accent4">
                        <a:lumMod val="60000"/>
                        <a:lumOff val="40000"/>
                      </a:schemeClr>
                    </a:solidFill>
                  </a:tcPr>
                </a:tc>
                <a:tc>
                  <a:txBody>
                    <a:bodyPr/>
                    <a:lstStyle/>
                    <a:p>
                      <a:r>
                        <a:rPr lang="en-GB" sz="1400" b="1" kern="1200" dirty="0" smtClean="0">
                          <a:effectLst/>
                        </a:rPr>
                        <a:t>The child has a neutral posture. Facial expression and posture show little or no emotion. There are no signs indicating sadness or pleasure, comfort or discomfort.</a:t>
                      </a:r>
                      <a:endParaRPr lang="en-GB" sz="1400" b="1" dirty="0"/>
                    </a:p>
                  </a:txBody>
                  <a:tcPr>
                    <a:solidFill>
                      <a:schemeClr val="accent4">
                        <a:lumMod val="60000"/>
                        <a:lumOff val="40000"/>
                      </a:schemeClr>
                    </a:solidFill>
                  </a:tcPr>
                </a:tc>
              </a:tr>
              <a:tr h="889307">
                <a:tc>
                  <a:txBody>
                    <a:bodyPr/>
                    <a:lstStyle/>
                    <a:p>
                      <a:r>
                        <a:rPr lang="en-GB" sz="1400" b="1" dirty="0" smtClean="0"/>
                        <a:t>4</a:t>
                      </a:r>
                      <a:endParaRPr lang="en-GB" sz="1400" b="1" dirty="0"/>
                    </a:p>
                  </a:txBody>
                  <a:tcPr>
                    <a:solidFill>
                      <a:schemeClr val="accent4">
                        <a:lumMod val="60000"/>
                        <a:lumOff val="40000"/>
                      </a:schemeClr>
                    </a:solidFill>
                  </a:tcPr>
                </a:tc>
                <a:tc>
                  <a:txBody>
                    <a:bodyPr/>
                    <a:lstStyle/>
                    <a:p>
                      <a:r>
                        <a:rPr lang="en-GB" sz="1400" b="1" dirty="0" smtClean="0"/>
                        <a:t>High</a:t>
                      </a:r>
                      <a:endParaRPr lang="en-GB" sz="1400" b="1" dirty="0"/>
                    </a:p>
                  </a:txBody>
                  <a:tcPr>
                    <a:solidFill>
                      <a:schemeClr val="accent4">
                        <a:lumMod val="60000"/>
                        <a:lumOff val="40000"/>
                      </a:schemeClr>
                    </a:solidFill>
                  </a:tcPr>
                </a:tc>
                <a:tc>
                  <a:txBody>
                    <a:bodyPr/>
                    <a:lstStyle/>
                    <a:p>
                      <a:r>
                        <a:rPr lang="en-GB" sz="1400" b="1" kern="1200" dirty="0" smtClean="0">
                          <a:effectLst/>
                        </a:rPr>
                        <a:t>The child shows obvious signs of satisfaction (as listed under level 5). However, these signals are not constantly present with the same intensity.</a:t>
                      </a:r>
                      <a:endParaRPr lang="en-GB" sz="1400" b="1" dirty="0"/>
                    </a:p>
                  </a:txBody>
                  <a:tcPr>
                    <a:solidFill>
                      <a:schemeClr val="accent4">
                        <a:lumMod val="60000"/>
                        <a:lumOff val="40000"/>
                      </a:schemeClr>
                    </a:solidFill>
                  </a:tcPr>
                </a:tc>
              </a:tr>
              <a:tr h="1790667">
                <a:tc>
                  <a:txBody>
                    <a:bodyPr/>
                    <a:lstStyle/>
                    <a:p>
                      <a:r>
                        <a:rPr lang="en-GB" sz="1400" b="1" dirty="0" smtClean="0"/>
                        <a:t>5</a:t>
                      </a:r>
                      <a:endParaRPr lang="en-GB" sz="1400" b="1" dirty="0"/>
                    </a:p>
                  </a:txBody>
                  <a:tcPr>
                    <a:solidFill>
                      <a:schemeClr val="accent4">
                        <a:lumMod val="60000"/>
                        <a:lumOff val="40000"/>
                      </a:schemeClr>
                    </a:solidFill>
                  </a:tcPr>
                </a:tc>
                <a:tc>
                  <a:txBody>
                    <a:bodyPr/>
                    <a:lstStyle/>
                    <a:p>
                      <a:r>
                        <a:rPr lang="en-GB" sz="1400" b="1" dirty="0" smtClean="0"/>
                        <a:t>Extremely High</a:t>
                      </a:r>
                      <a:endParaRPr lang="en-GB" sz="1400" b="1" dirty="0"/>
                    </a:p>
                  </a:txBody>
                  <a:tcPr>
                    <a:solidFill>
                      <a:schemeClr val="accent4">
                        <a:lumMod val="60000"/>
                        <a:lumOff val="40000"/>
                      </a:schemeClr>
                    </a:solidFill>
                  </a:tcPr>
                </a:tc>
                <a:tc>
                  <a:txBody>
                    <a:bodyPr/>
                    <a:lstStyle/>
                    <a:p>
                      <a:r>
                        <a:rPr lang="en-GB" sz="1400" b="1" kern="1200" dirty="0" smtClean="0">
                          <a:effectLst/>
                        </a:rPr>
                        <a:t>The child looks happy and cheerful, smiles, cries out with pleasure. They may be lively and full of energy. Actions can be spontaneous and expressive. The child may talk to him/herself, play with sounds, hum, sing. The child appears relaxed and does not show any signs of stress or tension. He / she is open and accessible to the environment. The child expresses self-confidence and self-assurance.</a:t>
                      </a:r>
                      <a:endParaRPr lang="en-GB" sz="1400" b="1" dirty="0"/>
                    </a:p>
                  </a:txBody>
                  <a:tcPr>
                    <a:solidFill>
                      <a:schemeClr val="accent4">
                        <a:lumMod val="60000"/>
                        <a:lumOff val="40000"/>
                      </a:schemeClr>
                    </a:solidFill>
                  </a:tcPr>
                </a:tc>
              </a:tr>
            </a:tbl>
          </a:graphicData>
        </a:graphic>
      </p:graphicFrame>
      <p:sp>
        <p:nvSpPr>
          <p:cNvPr id="3" name="TextBox 2"/>
          <p:cNvSpPr txBox="1"/>
          <p:nvPr/>
        </p:nvSpPr>
        <p:spPr>
          <a:xfrm>
            <a:off x="1691680" y="116632"/>
            <a:ext cx="4968552" cy="369332"/>
          </a:xfrm>
          <a:prstGeom prst="rect">
            <a:avLst/>
          </a:prstGeom>
          <a:noFill/>
        </p:spPr>
        <p:txBody>
          <a:bodyPr wrap="square" rtlCol="0">
            <a:spAutoFit/>
          </a:bodyPr>
          <a:lstStyle/>
          <a:p>
            <a:pPr algn="ctr"/>
            <a:r>
              <a:rPr lang="en-GB" dirty="0" smtClean="0"/>
              <a:t>The Leuven Scale for Wellbeing</a:t>
            </a:r>
            <a:endParaRPr lang="en-GB" dirty="0"/>
          </a:p>
        </p:txBody>
      </p:sp>
    </p:spTree>
    <p:extLst>
      <p:ext uri="{BB962C8B-B14F-4D97-AF65-F5344CB8AC3E}">
        <p14:creationId xmlns:p14="http://schemas.microsoft.com/office/powerpoint/2010/main" val="4137101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564611011"/>
              </p:ext>
            </p:extLst>
          </p:nvPr>
        </p:nvGraphicFramePr>
        <p:xfrm>
          <a:off x="251520" y="764704"/>
          <a:ext cx="8640961" cy="5955609"/>
        </p:xfrm>
        <a:graphic>
          <a:graphicData uri="http://schemas.openxmlformats.org/drawingml/2006/table">
            <a:tbl>
              <a:tblPr>
                <a:tableStyleId>{327F97BB-C833-4FB7-BDE5-3F7075034690}</a:tableStyleId>
              </a:tblPr>
              <a:tblGrid>
                <a:gridCol w="1875558"/>
                <a:gridCol w="2355611"/>
                <a:gridCol w="4409792"/>
              </a:tblGrid>
              <a:tr h="563419">
                <a:tc>
                  <a:txBody>
                    <a:bodyPr/>
                    <a:lstStyle/>
                    <a:p>
                      <a:r>
                        <a:rPr lang="en-GB" b="1" dirty="0" smtClean="0"/>
                        <a:t>Level</a:t>
                      </a:r>
                      <a:endParaRPr lang="en-GB" b="1" dirty="0"/>
                    </a:p>
                  </a:txBody>
                  <a:tcPr>
                    <a:solidFill>
                      <a:schemeClr val="tx2">
                        <a:lumMod val="40000"/>
                        <a:lumOff val="60000"/>
                      </a:schemeClr>
                    </a:solidFill>
                  </a:tcPr>
                </a:tc>
                <a:tc>
                  <a:txBody>
                    <a:bodyPr/>
                    <a:lstStyle/>
                    <a:p>
                      <a:r>
                        <a:rPr lang="en-GB" b="1" dirty="0" smtClean="0"/>
                        <a:t>Involvement</a:t>
                      </a:r>
                      <a:endParaRPr lang="en-GB" b="1" dirty="0"/>
                    </a:p>
                  </a:txBody>
                  <a:tcPr>
                    <a:solidFill>
                      <a:schemeClr val="tx2">
                        <a:lumMod val="40000"/>
                        <a:lumOff val="60000"/>
                      </a:schemeClr>
                    </a:solidFill>
                  </a:tcPr>
                </a:tc>
                <a:tc>
                  <a:txBody>
                    <a:bodyPr/>
                    <a:lstStyle/>
                    <a:p>
                      <a:r>
                        <a:rPr lang="en-GB" b="1" dirty="0" smtClean="0"/>
                        <a:t>Signals</a:t>
                      </a:r>
                      <a:endParaRPr lang="en-GB" b="1" dirty="0"/>
                    </a:p>
                  </a:txBody>
                  <a:tcPr>
                    <a:solidFill>
                      <a:schemeClr val="tx2">
                        <a:lumMod val="40000"/>
                        <a:lumOff val="60000"/>
                      </a:schemeClr>
                    </a:solidFill>
                  </a:tcPr>
                </a:tc>
              </a:tr>
              <a:tr h="923636">
                <a:tc>
                  <a:txBody>
                    <a:bodyPr/>
                    <a:lstStyle/>
                    <a:p>
                      <a:r>
                        <a:rPr lang="en-GB" sz="1400" b="1" dirty="0" smtClean="0"/>
                        <a:t>1</a:t>
                      </a:r>
                      <a:endParaRPr lang="en-GB" sz="1400" b="1" dirty="0"/>
                    </a:p>
                  </a:txBody>
                  <a:tcPr>
                    <a:solidFill>
                      <a:schemeClr val="tx2">
                        <a:lumMod val="40000"/>
                        <a:lumOff val="60000"/>
                      </a:schemeClr>
                    </a:solidFill>
                  </a:tcPr>
                </a:tc>
                <a:tc>
                  <a:txBody>
                    <a:bodyPr/>
                    <a:lstStyle/>
                    <a:p>
                      <a:r>
                        <a:rPr lang="en-GB" sz="1400" b="1" dirty="0" smtClean="0"/>
                        <a:t>Extremely Low</a:t>
                      </a:r>
                      <a:endParaRPr lang="en-GB" sz="1400" b="1" dirty="0"/>
                    </a:p>
                  </a:txBody>
                  <a:tcPr>
                    <a:solidFill>
                      <a:schemeClr val="tx2">
                        <a:lumMod val="40000"/>
                        <a:lumOff val="60000"/>
                      </a:schemeClr>
                    </a:solidFill>
                  </a:tcPr>
                </a:tc>
                <a:tc>
                  <a:txBody>
                    <a:bodyPr/>
                    <a:lstStyle/>
                    <a:p>
                      <a:r>
                        <a:rPr lang="en-GB" sz="1400" b="1" kern="1200" dirty="0" smtClean="0">
                          <a:effectLst/>
                        </a:rPr>
                        <a:t>Activity is simple, repetitive and passive. The child seems absent and displays no energy. They may stare into space or look around to see what others are doing.</a:t>
                      </a:r>
                      <a:endParaRPr lang="en-GB" sz="1400" b="1" dirty="0"/>
                    </a:p>
                  </a:txBody>
                  <a:tcPr>
                    <a:solidFill>
                      <a:schemeClr val="tx2">
                        <a:lumMod val="40000"/>
                        <a:lumOff val="60000"/>
                      </a:schemeClr>
                    </a:solidFill>
                  </a:tcPr>
                </a:tc>
              </a:tr>
              <a:tr h="868218">
                <a:tc>
                  <a:txBody>
                    <a:bodyPr/>
                    <a:lstStyle/>
                    <a:p>
                      <a:r>
                        <a:rPr lang="en-GB" sz="1400" b="1" dirty="0" smtClean="0"/>
                        <a:t>2</a:t>
                      </a:r>
                      <a:endParaRPr lang="en-GB" sz="1400" b="1" dirty="0"/>
                    </a:p>
                  </a:txBody>
                  <a:tcPr>
                    <a:solidFill>
                      <a:schemeClr val="tx2">
                        <a:lumMod val="40000"/>
                        <a:lumOff val="60000"/>
                      </a:schemeClr>
                    </a:solidFill>
                  </a:tcPr>
                </a:tc>
                <a:tc>
                  <a:txBody>
                    <a:bodyPr/>
                    <a:lstStyle/>
                    <a:p>
                      <a:r>
                        <a:rPr lang="en-GB" sz="1400" b="1" dirty="0" smtClean="0"/>
                        <a:t>Low</a:t>
                      </a:r>
                      <a:endParaRPr lang="en-GB" sz="1400" b="1" dirty="0"/>
                    </a:p>
                  </a:txBody>
                  <a:tcPr>
                    <a:solidFill>
                      <a:schemeClr val="tx2">
                        <a:lumMod val="40000"/>
                        <a:lumOff val="60000"/>
                      </a:schemeClr>
                    </a:solidFill>
                  </a:tcPr>
                </a:tc>
                <a:tc>
                  <a:txBody>
                    <a:bodyPr/>
                    <a:lstStyle/>
                    <a:p>
                      <a:r>
                        <a:rPr lang="en-GB" sz="1400" b="1" kern="1200" dirty="0" smtClean="0">
                          <a:effectLst/>
                        </a:rPr>
                        <a:t>Frequently interrupted activity. The child will be engaged in the activity for some of the time they are observed, but there will be moments of non-activity when they will stare into space, or be distracted by what is going on around.</a:t>
                      </a:r>
                      <a:endParaRPr lang="en-GB" sz="1400" b="1" dirty="0"/>
                    </a:p>
                  </a:txBody>
                  <a:tcPr>
                    <a:solidFill>
                      <a:schemeClr val="tx2">
                        <a:lumMod val="40000"/>
                        <a:lumOff val="60000"/>
                      </a:schemeClr>
                    </a:solidFill>
                  </a:tcPr>
                </a:tc>
              </a:tr>
              <a:tr h="822036">
                <a:tc>
                  <a:txBody>
                    <a:bodyPr/>
                    <a:lstStyle/>
                    <a:p>
                      <a:r>
                        <a:rPr lang="en-GB" sz="1400" b="1" dirty="0" smtClean="0"/>
                        <a:t>3</a:t>
                      </a:r>
                      <a:endParaRPr lang="en-GB" sz="1400" b="1" dirty="0"/>
                    </a:p>
                  </a:txBody>
                  <a:tcPr>
                    <a:solidFill>
                      <a:schemeClr val="tx2">
                        <a:lumMod val="40000"/>
                        <a:lumOff val="60000"/>
                      </a:schemeClr>
                    </a:solidFill>
                  </a:tcPr>
                </a:tc>
                <a:tc>
                  <a:txBody>
                    <a:bodyPr/>
                    <a:lstStyle/>
                    <a:p>
                      <a:r>
                        <a:rPr lang="en-GB" sz="1400" b="1" dirty="0" smtClean="0"/>
                        <a:t>Moderate</a:t>
                      </a:r>
                      <a:endParaRPr lang="en-GB" sz="1400" b="1" dirty="0"/>
                    </a:p>
                  </a:txBody>
                  <a:tcPr>
                    <a:solidFill>
                      <a:schemeClr val="tx2">
                        <a:lumMod val="40000"/>
                        <a:lumOff val="60000"/>
                      </a:schemeClr>
                    </a:solidFill>
                  </a:tcPr>
                </a:tc>
                <a:tc>
                  <a:txBody>
                    <a:bodyPr/>
                    <a:lstStyle/>
                    <a:p>
                      <a:r>
                        <a:rPr lang="en-GB" sz="1400" b="1" kern="1200" dirty="0" smtClean="0">
                          <a:effectLst/>
                        </a:rPr>
                        <a:t>Mainly continuous activity. The child is busy with the activity but at a fairly routine level and there are few signs of real involvement. They make some progress with what they are doing but don’t show much energy and concentration and can be easily distracted.</a:t>
                      </a:r>
                      <a:endParaRPr lang="en-GB" sz="1400" b="1" dirty="0"/>
                    </a:p>
                  </a:txBody>
                  <a:tcPr>
                    <a:solidFill>
                      <a:schemeClr val="tx2">
                        <a:lumMod val="40000"/>
                        <a:lumOff val="60000"/>
                      </a:schemeClr>
                    </a:solidFill>
                  </a:tcPr>
                </a:tc>
              </a:tr>
              <a:tr h="1076037">
                <a:tc>
                  <a:txBody>
                    <a:bodyPr/>
                    <a:lstStyle/>
                    <a:p>
                      <a:r>
                        <a:rPr lang="en-GB" sz="1400" b="1" dirty="0" smtClean="0"/>
                        <a:t>4</a:t>
                      </a:r>
                      <a:endParaRPr lang="en-GB" sz="1400" b="1" dirty="0"/>
                    </a:p>
                  </a:txBody>
                  <a:tcPr>
                    <a:solidFill>
                      <a:schemeClr val="tx2">
                        <a:lumMod val="40000"/>
                        <a:lumOff val="60000"/>
                      </a:schemeClr>
                    </a:solidFill>
                  </a:tcPr>
                </a:tc>
                <a:tc>
                  <a:txBody>
                    <a:bodyPr/>
                    <a:lstStyle/>
                    <a:p>
                      <a:r>
                        <a:rPr lang="en-GB" sz="1400" b="1" dirty="0" smtClean="0"/>
                        <a:t>High</a:t>
                      </a:r>
                      <a:endParaRPr lang="en-GB" sz="1400" b="1" dirty="0"/>
                    </a:p>
                  </a:txBody>
                  <a:tcPr>
                    <a:solidFill>
                      <a:schemeClr val="tx2">
                        <a:lumMod val="40000"/>
                        <a:lumOff val="60000"/>
                      </a:schemeClr>
                    </a:solidFill>
                  </a:tcPr>
                </a:tc>
                <a:tc>
                  <a:txBody>
                    <a:bodyPr/>
                    <a:lstStyle/>
                    <a:p>
                      <a:r>
                        <a:rPr lang="en-GB" sz="1400" b="1" kern="1200" dirty="0" smtClean="0">
                          <a:effectLst/>
                        </a:rPr>
                        <a:t>Continuous activity with intense moments. The child’s activity has intense moments and at all times they seem involved. They are not easily distracted.</a:t>
                      </a:r>
                      <a:endParaRPr lang="en-GB" sz="1400" b="1" dirty="0"/>
                    </a:p>
                  </a:txBody>
                  <a:tcPr>
                    <a:solidFill>
                      <a:schemeClr val="tx2">
                        <a:lumMod val="40000"/>
                        <a:lumOff val="60000"/>
                      </a:schemeClr>
                    </a:solidFill>
                  </a:tcPr>
                </a:tc>
              </a:tr>
              <a:tr h="1076037">
                <a:tc>
                  <a:txBody>
                    <a:bodyPr/>
                    <a:lstStyle/>
                    <a:p>
                      <a:r>
                        <a:rPr lang="en-GB" sz="1400" b="1" dirty="0" smtClean="0"/>
                        <a:t>5</a:t>
                      </a:r>
                      <a:endParaRPr lang="en-GB" sz="1400" b="1" dirty="0"/>
                    </a:p>
                  </a:txBody>
                  <a:tcPr>
                    <a:solidFill>
                      <a:schemeClr val="tx2">
                        <a:lumMod val="40000"/>
                        <a:lumOff val="60000"/>
                      </a:schemeClr>
                    </a:solidFill>
                  </a:tcPr>
                </a:tc>
                <a:tc>
                  <a:txBody>
                    <a:bodyPr/>
                    <a:lstStyle/>
                    <a:p>
                      <a:r>
                        <a:rPr lang="en-GB" sz="1400" b="1" dirty="0" smtClean="0"/>
                        <a:t>Extremely High</a:t>
                      </a:r>
                      <a:endParaRPr lang="en-GB" sz="1400" b="1" dirty="0"/>
                    </a:p>
                  </a:txBody>
                  <a:tcPr>
                    <a:solidFill>
                      <a:schemeClr val="tx2">
                        <a:lumMod val="40000"/>
                        <a:lumOff val="60000"/>
                      </a:schemeClr>
                    </a:solidFill>
                  </a:tcPr>
                </a:tc>
                <a:tc>
                  <a:txBody>
                    <a:bodyPr/>
                    <a:lstStyle/>
                    <a:p>
                      <a:r>
                        <a:rPr lang="en-GB" sz="1400" b="1" kern="1200" dirty="0" smtClean="0">
                          <a:effectLst/>
                        </a:rPr>
                        <a:t>The child shows continuous and intense activity revealing the greatest involvement. They are concentrated, creative, energetic and persistent throughout nearly all the observed period.</a:t>
                      </a:r>
                      <a:endParaRPr lang="en-GB" sz="1400" b="1" dirty="0"/>
                    </a:p>
                  </a:txBody>
                  <a:tcPr>
                    <a:solidFill>
                      <a:schemeClr val="tx2">
                        <a:lumMod val="40000"/>
                        <a:lumOff val="60000"/>
                      </a:schemeClr>
                    </a:solidFill>
                  </a:tcPr>
                </a:tc>
              </a:tr>
            </a:tbl>
          </a:graphicData>
        </a:graphic>
      </p:graphicFrame>
      <p:sp>
        <p:nvSpPr>
          <p:cNvPr id="9" name="TextBox 8"/>
          <p:cNvSpPr txBox="1"/>
          <p:nvPr/>
        </p:nvSpPr>
        <p:spPr>
          <a:xfrm>
            <a:off x="1835696" y="116632"/>
            <a:ext cx="5040560" cy="369332"/>
          </a:xfrm>
          <a:prstGeom prst="rect">
            <a:avLst/>
          </a:prstGeom>
          <a:noFill/>
        </p:spPr>
        <p:txBody>
          <a:bodyPr wrap="square" rtlCol="0">
            <a:spAutoFit/>
          </a:bodyPr>
          <a:lstStyle/>
          <a:p>
            <a:pPr algn="ctr"/>
            <a:r>
              <a:rPr lang="en-GB" dirty="0" smtClean="0"/>
              <a:t>The Leuven Scale for Involvement</a:t>
            </a:r>
            <a:endParaRPr lang="en-GB" dirty="0"/>
          </a:p>
        </p:txBody>
      </p:sp>
    </p:spTree>
    <p:extLst>
      <p:ext uri="{BB962C8B-B14F-4D97-AF65-F5344CB8AC3E}">
        <p14:creationId xmlns:p14="http://schemas.microsoft.com/office/powerpoint/2010/main" val="2747283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8673" y="4077072"/>
            <a:ext cx="3456384" cy="1384995"/>
          </a:xfrm>
          <a:prstGeom prst="rect">
            <a:avLst/>
          </a:prstGeom>
        </p:spPr>
        <p:txBody>
          <a:bodyPr wrap="square">
            <a:spAutoFit/>
          </a:bodyPr>
          <a:lstStyle/>
          <a:p>
            <a:r>
              <a:rPr lang="en-GB" sz="1400" dirty="0"/>
              <a:t>Children who experience stress and anxiety early on in life are more at risk of developing depression and other anxiety disorders when they are adults. The size of their amygdala actually grows when there is an excess of anxiety and stress (Cohen et al, 2013). </a:t>
            </a:r>
          </a:p>
        </p:txBody>
      </p:sp>
      <p:pic>
        <p:nvPicPr>
          <p:cNvPr id="1028" name="Picture 4" descr="C:\Users\l.robson2\AppData\Local\Microsoft\Windows\INetCache\IE\TJA4LLNC\words-amygdala-sma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5315" y="620688"/>
            <a:ext cx="3254209" cy="26583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27584" y="476672"/>
            <a:ext cx="3240360" cy="2246769"/>
          </a:xfrm>
          <a:prstGeom prst="rect">
            <a:avLst/>
          </a:prstGeom>
        </p:spPr>
        <p:txBody>
          <a:bodyPr wrap="square">
            <a:spAutoFit/>
          </a:bodyPr>
          <a:lstStyle/>
          <a:p>
            <a:r>
              <a:rPr lang="en-GB" sz="1400" dirty="0"/>
              <a:t>Deep within our brain is the amygdala. We need this small, almond-shaped set of neurons to help us process emotions. Essentially, the amygdala responds to any potential threat. It ‘remembers’ unpleasant or fearful triggers and activates the release of chemicals that make us experience the ‘fight or flight’ sensations, such as increased heart rate, or an urge to run.</a:t>
            </a:r>
          </a:p>
        </p:txBody>
      </p:sp>
      <p:sp>
        <p:nvSpPr>
          <p:cNvPr id="4" name="Rectangle 3"/>
          <p:cNvSpPr/>
          <p:nvPr/>
        </p:nvSpPr>
        <p:spPr>
          <a:xfrm>
            <a:off x="251520" y="3142709"/>
            <a:ext cx="4057700" cy="2677656"/>
          </a:xfrm>
          <a:prstGeom prst="rect">
            <a:avLst/>
          </a:prstGeom>
        </p:spPr>
        <p:txBody>
          <a:bodyPr wrap="square">
            <a:spAutoFit/>
          </a:bodyPr>
          <a:lstStyle/>
          <a:p>
            <a:r>
              <a:rPr lang="en-GB" sz="1400" dirty="0" smtClean="0"/>
              <a:t>The </a:t>
            </a:r>
            <a:r>
              <a:rPr lang="en-GB" sz="1400" dirty="0"/>
              <a:t>amygdala works at lightning speed! This ‘emotive’ part of our brain responds a hundred times faster than our thinking brain. As a result, whenever we feel frightened or angry we lose our capacity to think clearly because the amygdala halts all thought. </a:t>
            </a:r>
            <a:r>
              <a:rPr lang="en-GB" sz="1400" dirty="0" smtClean="0"/>
              <a:t> An example is– </a:t>
            </a:r>
          </a:p>
          <a:p>
            <a:r>
              <a:rPr lang="en-GB" sz="1400" dirty="0" smtClean="0"/>
              <a:t>when </a:t>
            </a:r>
            <a:r>
              <a:rPr lang="en-GB" sz="1400" dirty="0"/>
              <a:t>someone makes us jump by leaping out at us in the dark, the amygdala ‘remembers’ the danger of footsteps and releases stress chemicals, which increase the heart </a:t>
            </a:r>
            <a:r>
              <a:rPr lang="en-GB" sz="1400" dirty="0" smtClean="0"/>
              <a:t>rate.</a:t>
            </a:r>
          </a:p>
          <a:p>
            <a:r>
              <a:rPr lang="en-GB" sz="1400" dirty="0" smtClean="0"/>
              <a:t>Whenever we here fast footsteps coming behind us our stress levels when increase.</a:t>
            </a:r>
            <a:endParaRPr lang="en-GB" sz="1400" dirty="0"/>
          </a:p>
        </p:txBody>
      </p:sp>
    </p:spTree>
    <p:extLst>
      <p:ext uri="{BB962C8B-B14F-4D97-AF65-F5344CB8AC3E}">
        <p14:creationId xmlns:p14="http://schemas.microsoft.com/office/powerpoint/2010/main" val="3743237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6632"/>
            <a:ext cx="8424936" cy="1354217"/>
          </a:xfrm>
          <a:prstGeom prst="rect">
            <a:avLst/>
          </a:prstGeom>
        </p:spPr>
        <p:txBody>
          <a:bodyPr wrap="square">
            <a:spAutoFit/>
          </a:bodyPr>
          <a:lstStyle/>
          <a:p>
            <a:pPr lvl="0" algn="ctr"/>
            <a:r>
              <a:rPr lang="en-GB" sz="3200" u="sng" dirty="0"/>
              <a:t>Supporting the child's emotional health needs within the teacher role</a:t>
            </a:r>
            <a:r>
              <a:rPr lang="en-GB" dirty="0"/>
              <a:t/>
            </a:r>
            <a:br>
              <a:rPr lang="en-GB" dirty="0"/>
            </a:br>
            <a:endParaRPr lang="en-GB" dirty="0"/>
          </a:p>
        </p:txBody>
      </p:sp>
      <p:sp>
        <p:nvSpPr>
          <p:cNvPr id="3" name="Rectangle 2"/>
          <p:cNvSpPr/>
          <p:nvPr/>
        </p:nvSpPr>
        <p:spPr>
          <a:xfrm>
            <a:off x="2051720" y="3985368"/>
            <a:ext cx="4252446" cy="369332"/>
          </a:xfrm>
          <a:prstGeom prst="rect">
            <a:avLst/>
          </a:prstGeom>
        </p:spPr>
        <p:txBody>
          <a:bodyPr wrap="none">
            <a:spAutoFit/>
          </a:bodyPr>
          <a:lstStyle/>
          <a:p>
            <a:r>
              <a:rPr lang="en-GB" b="1" dirty="0"/>
              <a:t>What if a child doesn't want to talk to me?</a:t>
            </a:r>
          </a:p>
        </p:txBody>
      </p:sp>
      <p:sp>
        <p:nvSpPr>
          <p:cNvPr id="4" name="Rectangle 3"/>
          <p:cNvSpPr/>
          <p:nvPr/>
        </p:nvSpPr>
        <p:spPr>
          <a:xfrm>
            <a:off x="3709415" y="4499828"/>
            <a:ext cx="4022961" cy="369332"/>
          </a:xfrm>
          <a:prstGeom prst="rect">
            <a:avLst/>
          </a:prstGeom>
        </p:spPr>
        <p:txBody>
          <a:bodyPr wrap="none">
            <a:spAutoFit/>
          </a:bodyPr>
          <a:lstStyle/>
          <a:p>
            <a:r>
              <a:rPr lang="en-GB" b="1" dirty="0"/>
              <a:t>Safeguarding and child protection issues</a:t>
            </a:r>
          </a:p>
        </p:txBody>
      </p:sp>
      <p:sp>
        <p:nvSpPr>
          <p:cNvPr id="5" name="Rectangle 4"/>
          <p:cNvSpPr/>
          <p:nvPr/>
        </p:nvSpPr>
        <p:spPr>
          <a:xfrm>
            <a:off x="4710588" y="4797152"/>
            <a:ext cx="1593578" cy="369332"/>
          </a:xfrm>
          <a:prstGeom prst="rect">
            <a:avLst/>
          </a:prstGeom>
        </p:spPr>
        <p:txBody>
          <a:bodyPr wrap="none">
            <a:spAutoFit/>
          </a:bodyPr>
          <a:lstStyle/>
          <a:p>
            <a:r>
              <a:rPr lang="en-GB" b="1" dirty="0"/>
              <a:t>Confidentiality</a:t>
            </a:r>
          </a:p>
        </p:txBody>
      </p:sp>
      <p:sp>
        <p:nvSpPr>
          <p:cNvPr id="6" name="Rectangle 5"/>
          <p:cNvSpPr/>
          <p:nvPr/>
        </p:nvSpPr>
        <p:spPr>
          <a:xfrm>
            <a:off x="869536" y="3246704"/>
            <a:ext cx="4105547" cy="369332"/>
          </a:xfrm>
          <a:prstGeom prst="rect">
            <a:avLst/>
          </a:prstGeom>
        </p:spPr>
        <p:txBody>
          <a:bodyPr wrap="none">
            <a:spAutoFit/>
          </a:bodyPr>
          <a:lstStyle/>
          <a:p>
            <a:r>
              <a:rPr lang="en-GB" b="1" dirty="0"/>
              <a:t>Doing OK – Struggling – Unwell – In Crisis</a:t>
            </a:r>
          </a:p>
        </p:txBody>
      </p:sp>
      <p:sp>
        <p:nvSpPr>
          <p:cNvPr id="7" name="Rectangle 6"/>
          <p:cNvSpPr/>
          <p:nvPr/>
        </p:nvSpPr>
        <p:spPr>
          <a:xfrm>
            <a:off x="1666678" y="3616036"/>
            <a:ext cx="2511265" cy="369332"/>
          </a:xfrm>
          <a:prstGeom prst="rect">
            <a:avLst/>
          </a:prstGeom>
        </p:spPr>
        <p:txBody>
          <a:bodyPr wrap="none">
            <a:spAutoFit/>
          </a:bodyPr>
          <a:lstStyle/>
          <a:p>
            <a:r>
              <a:rPr lang="en-GB" b="1" dirty="0"/>
              <a:t>Using scaling techniques</a:t>
            </a:r>
          </a:p>
        </p:txBody>
      </p:sp>
      <p:sp>
        <p:nvSpPr>
          <p:cNvPr id="8" name="Rectangle 7"/>
          <p:cNvSpPr/>
          <p:nvPr/>
        </p:nvSpPr>
        <p:spPr>
          <a:xfrm>
            <a:off x="474641" y="2877372"/>
            <a:ext cx="4526239" cy="369332"/>
          </a:xfrm>
          <a:prstGeom prst="rect">
            <a:avLst/>
          </a:prstGeom>
        </p:spPr>
        <p:txBody>
          <a:bodyPr wrap="none">
            <a:spAutoFit/>
          </a:bodyPr>
          <a:lstStyle/>
          <a:p>
            <a:r>
              <a:rPr lang="en-GB" b="1" dirty="0"/>
              <a:t>Talking with a child about their mental health</a:t>
            </a:r>
          </a:p>
        </p:txBody>
      </p:sp>
      <p:sp>
        <p:nvSpPr>
          <p:cNvPr id="9" name="Rectangle 8"/>
          <p:cNvSpPr/>
          <p:nvPr/>
        </p:nvSpPr>
        <p:spPr>
          <a:xfrm>
            <a:off x="3108040" y="4244718"/>
            <a:ext cx="2711896" cy="369332"/>
          </a:xfrm>
          <a:prstGeom prst="rect">
            <a:avLst/>
          </a:prstGeom>
        </p:spPr>
        <p:txBody>
          <a:bodyPr wrap="none">
            <a:spAutoFit/>
          </a:bodyPr>
          <a:lstStyle/>
          <a:p>
            <a:r>
              <a:rPr lang="en-GB" b="1" dirty="0" smtClean="0"/>
              <a:t>Implement Wellbeing Plan</a:t>
            </a:r>
            <a:endParaRPr lang="en-GB" b="1" dirty="0"/>
          </a:p>
        </p:txBody>
      </p:sp>
    </p:spTree>
    <p:extLst>
      <p:ext uri="{BB962C8B-B14F-4D97-AF65-F5344CB8AC3E}">
        <p14:creationId xmlns:p14="http://schemas.microsoft.com/office/powerpoint/2010/main" val="3917545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268760"/>
            <a:ext cx="6552728" cy="1015663"/>
          </a:xfrm>
          <a:prstGeom prst="rect">
            <a:avLst/>
          </a:prstGeom>
          <a:noFill/>
        </p:spPr>
        <p:txBody>
          <a:bodyPr wrap="square" rtlCol="0">
            <a:spAutoFit/>
          </a:bodyPr>
          <a:lstStyle/>
          <a:p>
            <a:pPr algn="ctr"/>
            <a:r>
              <a:rPr lang="en-GB" sz="6000" dirty="0" smtClean="0"/>
              <a:t>ICE BREAKER</a:t>
            </a:r>
            <a:endParaRPr lang="en-GB" sz="6000" dirty="0"/>
          </a:p>
        </p:txBody>
      </p:sp>
      <p:pic>
        <p:nvPicPr>
          <p:cNvPr id="6146" name="Picture 2" descr="C:\Users\l.robson2\AppData\Local\Microsoft\Windows\INetCache\IE\X74IOA4C\ice-cubes-1462093181CzQ[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8962" y="2708920"/>
            <a:ext cx="4572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217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19113"/>
            <a:ext cx="4676775" cy="581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729" y="171254"/>
            <a:ext cx="4170006" cy="6058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59832" y="6338888"/>
            <a:ext cx="3096344" cy="369332"/>
          </a:xfrm>
          <a:prstGeom prst="rect">
            <a:avLst/>
          </a:prstGeom>
          <a:noFill/>
        </p:spPr>
        <p:txBody>
          <a:bodyPr wrap="square" rtlCol="0">
            <a:spAutoFit/>
          </a:bodyPr>
          <a:lstStyle/>
          <a:p>
            <a:r>
              <a:rPr lang="en-GB" dirty="0" smtClean="0"/>
              <a:t>Mentally Healthy Schools 2020</a:t>
            </a:r>
            <a:endParaRPr lang="en-GB" dirty="0"/>
          </a:p>
        </p:txBody>
      </p:sp>
    </p:spTree>
    <p:extLst>
      <p:ext uri="{BB962C8B-B14F-4D97-AF65-F5344CB8AC3E}">
        <p14:creationId xmlns:p14="http://schemas.microsoft.com/office/powerpoint/2010/main" val="1589021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19"/>
            <a:ext cx="4829175"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04" t="3613" r="5217" b="9551"/>
          <a:stretch/>
        </p:blipFill>
        <p:spPr bwMode="auto">
          <a:xfrm>
            <a:off x="138545" y="3140968"/>
            <a:ext cx="4552084" cy="3482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52" t="6460" r="3433" b="21659"/>
          <a:stretch/>
        </p:blipFill>
        <p:spPr bwMode="auto">
          <a:xfrm>
            <a:off x="4541516" y="2132856"/>
            <a:ext cx="4479637" cy="1321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4824" y="692696"/>
            <a:ext cx="40957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866121" y="6238016"/>
            <a:ext cx="3096344" cy="369332"/>
          </a:xfrm>
          <a:prstGeom prst="rect">
            <a:avLst/>
          </a:prstGeom>
          <a:noFill/>
        </p:spPr>
        <p:txBody>
          <a:bodyPr wrap="square" rtlCol="0">
            <a:spAutoFit/>
          </a:bodyPr>
          <a:lstStyle/>
          <a:p>
            <a:r>
              <a:rPr lang="en-GB" dirty="0" smtClean="0"/>
              <a:t>Mentally Healthy Schools 2020</a:t>
            </a:r>
            <a:endParaRPr lang="en-GB" dirty="0"/>
          </a:p>
        </p:txBody>
      </p:sp>
    </p:spTree>
    <p:extLst>
      <p:ext uri="{BB962C8B-B14F-4D97-AF65-F5344CB8AC3E}">
        <p14:creationId xmlns:p14="http://schemas.microsoft.com/office/powerpoint/2010/main" val="33976406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9" y="1340768"/>
            <a:ext cx="4619625"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832" y="1421730"/>
            <a:ext cx="4600575"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85660" y="6338888"/>
            <a:ext cx="3096344" cy="369332"/>
          </a:xfrm>
          <a:prstGeom prst="rect">
            <a:avLst/>
          </a:prstGeom>
          <a:noFill/>
        </p:spPr>
        <p:txBody>
          <a:bodyPr wrap="square" rtlCol="0">
            <a:spAutoFit/>
          </a:bodyPr>
          <a:lstStyle/>
          <a:p>
            <a:r>
              <a:rPr lang="en-GB" dirty="0" smtClean="0"/>
              <a:t>Mentally Healthy Schools 2020</a:t>
            </a:r>
            <a:endParaRPr lang="en-GB" dirty="0"/>
          </a:p>
        </p:txBody>
      </p:sp>
    </p:spTree>
    <p:extLst>
      <p:ext uri="{BB962C8B-B14F-4D97-AF65-F5344CB8AC3E}">
        <p14:creationId xmlns:p14="http://schemas.microsoft.com/office/powerpoint/2010/main" val="1409976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765" r="5730"/>
          <a:stretch/>
        </p:blipFill>
        <p:spPr bwMode="auto">
          <a:xfrm>
            <a:off x="33743" y="1484784"/>
            <a:ext cx="4655128"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240" t="-1212" r="2370" b="1212"/>
          <a:stretch/>
        </p:blipFill>
        <p:spPr bwMode="auto">
          <a:xfrm>
            <a:off x="4639887" y="35558"/>
            <a:ext cx="4461164" cy="645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49" y="732388"/>
            <a:ext cx="42195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55576" y="6308842"/>
            <a:ext cx="3096344" cy="369332"/>
          </a:xfrm>
          <a:prstGeom prst="rect">
            <a:avLst/>
          </a:prstGeom>
          <a:noFill/>
        </p:spPr>
        <p:txBody>
          <a:bodyPr wrap="square" rtlCol="0">
            <a:spAutoFit/>
          </a:bodyPr>
          <a:lstStyle/>
          <a:p>
            <a:r>
              <a:rPr lang="en-GB" dirty="0" smtClean="0"/>
              <a:t>Mentally Healthy Schools 2020</a:t>
            </a:r>
            <a:endParaRPr lang="en-GB" dirty="0"/>
          </a:p>
        </p:txBody>
      </p:sp>
    </p:spTree>
    <p:extLst>
      <p:ext uri="{BB962C8B-B14F-4D97-AF65-F5344CB8AC3E}">
        <p14:creationId xmlns:p14="http://schemas.microsoft.com/office/powerpoint/2010/main" val="13510545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35589"/>
            <a:ext cx="4496916" cy="6460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04640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3645024"/>
            <a:ext cx="7848872" cy="255454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Parent</a:t>
            </a:r>
          </a:p>
          <a:p>
            <a:pPr algn="ctr"/>
            <a:r>
              <a:rPr lang="en-US"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Transition Events</a:t>
            </a:r>
            <a:endParaRPr lang="en-US"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0" name="Picture 2" descr="C:\Users\l.robson2\AppData\Local\Microsoft\Windows\INetCache\IE\PFUR39KI\1620342_r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40" y="836712"/>
            <a:ext cx="2750512" cy="18703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495" y="299161"/>
            <a:ext cx="3613001" cy="3613001"/>
          </a:xfrm>
          <a:prstGeom prst="rect">
            <a:avLst/>
          </a:prstGeom>
        </p:spPr>
      </p:pic>
      <p:pic>
        <p:nvPicPr>
          <p:cNvPr id="2051" name="Picture 3" descr="C:\Users\l.robson2\AppData\Local\Microsoft\Windows\INetCache\IE\0VE2UMGK\microsoft-teams_ori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0469" y="1132711"/>
            <a:ext cx="2491755" cy="996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3097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3492" y="230084"/>
            <a:ext cx="2289690"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503" y="412745"/>
            <a:ext cx="3301750" cy="2803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528745"/>
            <a:ext cx="2387383" cy="2571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16019"/>
          <a:stretch/>
        </p:blipFill>
        <p:spPr bwMode="auto">
          <a:xfrm>
            <a:off x="3347864" y="3239113"/>
            <a:ext cx="2817342" cy="3455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descr="May be an image of 1 perso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489" b="8691"/>
          <a:stretch/>
        </p:blipFill>
        <p:spPr bwMode="auto">
          <a:xfrm>
            <a:off x="826873" y="3555481"/>
            <a:ext cx="2081010" cy="306401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r="7291" b="19424"/>
          <a:stretch/>
        </p:blipFill>
        <p:spPr bwMode="auto">
          <a:xfrm>
            <a:off x="6588224" y="3351762"/>
            <a:ext cx="2478291" cy="3207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1624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4934"/>
          <a:stretch/>
        </p:blipFill>
        <p:spPr bwMode="auto">
          <a:xfrm>
            <a:off x="1796146" y="1240096"/>
            <a:ext cx="3174057" cy="4377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l.robson2\AppData\Local\Microsoft\Windows\INetCache\IE\J8YIF7CX\traffic_light_PNG5625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0203" y="972108"/>
            <a:ext cx="3718443" cy="4913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565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robson2\AppData\Local\Microsoft\Windows\INetCache\IE\TJA4LLNC\questi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68760"/>
            <a:ext cx="6804248" cy="4536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4519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7624" y="2456348"/>
            <a:ext cx="6768752" cy="3108543"/>
          </a:xfrm>
          <a:prstGeom prst="rect">
            <a:avLst/>
          </a:prstGeom>
        </p:spPr>
        <p:txBody>
          <a:bodyPr wrap="square">
            <a:spAutoFit/>
          </a:bodyPr>
          <a:lstStyle/>
          <a:p>
            <a:r>
              <a:rPr lang="en-GB" sz="2800" dirty="0" smtClean="0"/>
              <a:t>Email </a:t>
            </a:r>
            <a:r>
              <a:rPr lang="en-GB" sz="2800" dirty="0" smtClean="0">
                <a:hlinkClick r:id="rId2"/>
              </a:rPr>
              <a:t>spoc.hdftgateshead@nhs.net</a:t>
            </a:r>
            <a:endParaRPr lang="en-GB" sz="2800" dirty="0" smtClean="0"/>
          </a:p>
          <a:p>
            <a:endParaRPr lang="en-GB" sz="2800" dirty="0"/>
          </a:p>
          <a:p>
            <a:endParaRPr lang="en-GB" sz="2800" dirty="0" smtClean="0"/>
          </a:p>
          <a:p>
            <a:r>
              <a:rPr lang="en-GB" sz="2800" dirty="0" smtClean="0"/>
              <a:t>Call 0 3 0 0 0 0 3 1 9 1 8</a:t>
            </a:r>
          </a:p>
          <a:p>
            <a:endParaRPr lang="en-GB" sz="2800" dirty="0"/>
          </a:p>
          <a:p>
            <a:endParaRPr lang="en-GB" sz="2800" dirty="0" smtClean="0"/>
          </a:p>
          <a:p>
            <a:r>
              <a:rPr lang="en-GB" sz="2800" dirty="0" smtClean="0"/>
              <a:t>Facebook – Growing Healthy 0-19 Gateshead</a:t>
            </a:r>
            <a:endParaRPr lang="en-GB"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692696"/>
            <a:ext cx="3864919" cy="152726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5891" y="692696"/>
            <a:ext cx="3782493" cy="1337828"/>
          </a:xfrm>
          <a:prstGeom prst="rect">
            <a:avLst/>
          </a:prstGeom>
        </p:spPr>
      </p:pic>
    </p:spTree>
    <p:extLst>
      <p:ext uri="{BB962C8B-B14F-4D97-AF65-F5344CB8AC3E}">
        <p14:creationId xmlns:p14="http://schemas.microsoft.com/office/powerpoint/2010/main" val="1292378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12968" cy="6401753"/>
          </a:xfrm>
          <a:prstGeom prst="rect">
            <a:avLst/>
          </a:prstGeom>
        </p:spPr>
        <p:txBody>
          <a:bodyPr wrap="square">
            <a:spAutoFit/>
          </a:bodyPr>
          <a:lstStyle/>
          <a:p>
            <a:pPr algn="ctr"/>
            <a:r>
              <a:rPr lang="en-GB" sz="3200" b="1" u="sng" dirty="0">
                <a:solidFill>
                  <a:srgbClr val="00B0F0"/>
                </a:solidFill>
              </a:rPr>
              <a:t>The Emotional Intelligence of the growing child</a:t>
            </a:r>
            <a:endParaRPr lang="en-GB" sz="3200" dirty="0">
              <a:solidFill>
                <a:srgbClr val="00B0F0"/>
              </a:solidFill>
            </a:endParaRPr>
          </a:p>
          <a:p>
            <a:r>
              <a:rPr lang="en-GB" dirty="0"/>
              <a:t> </a:t>
            </a:r>
          </a:p>
          <a:p>
            <a:r>
              <a:rPr lang="en-GB" dirty="0"/>
              <a:t>What is Emotional Intelligence?</a:t>
            </a:r>
          </a:p>
          <a:p>
            <a:r>
              <a:rPr lang="en-GB" dirty="0"/>
              <a:t> </a:t>
            </a:r>
          </a:p>
          <a:p>
            <a:r>
              <a:rPr lang="en-GB" dirty="0"/>
              <a:t>Emotional Intelligence is the ability to understand and manage our own emotions and the emotions of others. Its development is distinct from the development of academic intelligence and a child can benefit from the positive impact on success and wellbeing that it can provide.</a:t>
            </a:r>
          </a:p>
          <a:p>
            <a:r>
              <a:rPr lang="en-GB" dirty="0"/>
              <a:t> </a:t>
            </a:r>
          </a:p>
          <a:p>
            <a:r>
              <a:rPr lang="en-GB" b="1" dirty="0"/>
              <a:t>Psychologist Dr Daniel Goleman (</a:t>
            </a:r>
            <a:r>
              <a:rPr lang="en-GB" dirty="0"/>
              <a:t>and author of </a:t>
            </a:r>
            <a:r>
              <a:rPr lang="en-GB" i="1" dirty="0"/>
              <a:t>Emotional Intelligence: Why It Can Matter More Than IQ) </a:t>
            </a:r>
            <a:r>
              <a:rPr lang="en-GB" b="1" dirty="0"/>
              <a:t>identified 5 areas that constitute emotional intelligence, and these stay the same for children and adults.</a:t>
            </a:r>
            <a:endParaRPr lang="en-GB" dirty="0"/>
          </a:p>
          <a:p>
            <a:r>
              <a:rPr lang="en-GB" b="1" dirty="0"/>
              <a:t>The 5 areas are</a:t>
            </a:r>
            <a:endParaRPr lang="en-GB" dirty="0"/>
          </a:p>
          <a:p>
            <a:r>
              <a:rPr lang="en-GB" b="1" dirty="0"/>
              <a:t> </a:t>
            </a:r>
            <a:endParaRPr lang="en-GB" dirty="0"/>
          </a:p>
          <a:p>
            <a:pPr marL="342900" lvl="0" indent="-342900">
              <a:buFont typeface="+mj-lt"/>
              <a:buAutoNum type="arabicPeriod"/>
            </a:pPr>
            <a:r>
              <a:rPr lang="en-GB" dirty="0"/>
              <a:t>Self-awareness: the ability to recognise your own emotions (and how they affect not just yourself but others around you).</a:t>
            </a:r>
          </a:p>
          <a:p>
            <a:pPr marL="342900" lvl="0" indent="-342900">
              <a:buFont typeface="+mj-lt"/>
              <a:buAutoNum type="arabicPeriod"/>
            </a:pPr>
            <a:r>
              <a:rPr lang="en-GB" dirty="0"/>
              <a:t>Self-regulation: the ability to remain in control of your actions, whatever emotions you may be feeling.</a:t>
            </a:r>
          </a:p>
          <a:p>
            <a:pPr marL="342900" lvl="0" indent="-342900">
              <a:buFont typeface="+mj-lt"/>
              <a:buAutoNum type="arabicPeriod"/>
            </a:pPr>
            <a:r>
              <a:rPr lang="en-GB" dirty="0"/>
              <a:t>Motivation: the ability to persevere in your pursuits, even in the face of difficulties.</a:t>
            </a:r>
          </a:p>
          <a:p>
            <a:pPr marL="342900" lvl="0" indent="-342900">
              <a:buFont typeface="+mj-lt"/>
              <a:buAutoNum type="arabicPeriod"/>
            </a:pPr>
            <a:r>
              <a:rPr lang="en-GB" dirty="0"/>
              <a:t>Empathy: the ability to understand and respond to the emotions of others.</a:t>
            </a:r>
          </a:p>
          <a:p>
            <a:pPr marL="342900" lvl="0" indent="-342900">
              <a:buFont typeface="+mj-lt"/>
              <a:buAutoNum type="arabicPeriod"/>
            </a:pPr>
            <a:r>
              <a:rPr lang="en-GB" dirty="0"/>
              <a:t>Social skills: the ability to use emotional intelligence in the context of interpersonal relationships.</a:t>
            </a:r>
          </a:p>
        </p:txBody>
      </p:sp>
    </p:spTree>
    <p:extLst>
      <p:ext uri="{BB962C8B-B14F-4D97-AF65-F5344CB8AC3E}">
        <p14:creationId xmlns:p14="http://schemas.microsoft.com/office/powerpoint/2010/main" val="2651481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3736" y="1692889"/>
            <a:ext cx="7128792" cy="584775"/>
          </a:xfrm>
          <a:prstGeom prst="rect">
            <a:avLst/>
          </a:prstGeom>
          <a:noFill/>
        </p:spPr>
        <p:txBody>
          <a:bodyPr wrap="square" rtlCol="0">
            <a:spAutoFit/>
          </a:bodyPr>
          <a:lstStyle/>
          <a:p>
            <a:pPr algn="ctr"/>
            <a:r>
              <a:rPr lang="en-GB" sz="3200" i="1" dirty="0" smtClean="0"/>
              <a:t>So, What would we class at ‘normal’?</a:t>
            </a:r>
            <a:endParaRPr lang="en-GB" sz="3200" i="1" dirty="0"/>
          </a:p>
        </p:txBody>
      </p:sp>
      <p:sp>
        <p:nvSpPr>
          <p:cNvPr id="3" name="Rectangle 2"/>
          <p:cNvSpPr/>
          <p:nvPr/>
        </p:nvSpPr>
        <p:spPr>
          <a:xfrm>
            <a:off x="287524" y="5974675"/>
            <a:ext cx="8496944" cy="646331"/>
          </a:xfrm>
          <a:prstGeom prst="rect">
            <a:avLst/>
          </a:prstGeom>
        </p:spPr>
        <p:txBody>
          <a:bodyPr wrap="square">
            <a:spAutoFit/>
          </a:bodyPr>
          <a:lstStyle/>
          <a:p>
            <a:pPr algn="ctr"/>
            <a:r>
              <a:rPr lang="en-GB" dirty="0" smtClean="0">
                <a:hlinkClick r:id="rId2"/>
              </a:rPr>
              <a:t>www.gateshead.gov.uk/media/16739/Support-for-primary-schools-with-children-who-have-social-emotional-and-mental-health-needs</a:t>
            </a:r>
            <a:r>
              <a:rPr lang="en-GB" dirty="0" smtClean="0"/>
              <a:t> </a:t>
            </a:r>
            <a:endParaRPr lang="en-GB" dirty="0"/>
          </a:p>
        </p:txBody>
      </p:sp>
    </p:spTree>
    <p:extLst>
      <p:ext uri="{BB962C8B-B14F-4D97-AF65-F5344CB8AC3E}">
        <p14:creationId xmlns:p14="http://schemas.microsoft.com/office/powerpoint/2010/main" val="4181345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01052344"/>
              </p:ext>
            </p:extLst>
          </p:nvPr>
        </p:nvGraphicFramePr>
        <p:xfrm>
          <a:off x="0" y="-27384"/>
          <a:ext cx="9144000" cy="6885384"/>
        </p:xfrm>
        <a:graphic>
          <a:graphicData uri="http://schemas.openxmlformats.org/drawingml/2006/table">
            <a:tbl>
              <a:tblPr firstCol="1" lastCol="1" bandCol="1">
                <a:tableStyleId>{0505E3EF-67EA-436B-97B2-0124C06EBD24}</a:tableStyleId>
              </a:tblPr>
              <a:tblGrid>
                <a:gridCol w="1828404"/>
                <a:gridCol w="1828404"/>
                <a:gridCol w="1828404"/>
                <a:gridCol w="1829394"/>
                <a:gridCol w="1829394"/>
              </a:tblGrid>
              <a:tr h="574018">
                <a:tc>
                  <a:txBody>
                    <a:bodyPr/>
                    <a:lstStyle/>
                    <a:p>
                      <a:pPr algn="ctr">
                        <a:spcAft>
                          <a:spcPts val="1500"/>
                        </a:spcAft>
                      </a:pPr>
                      <a:r>
                        <a:rPr lang="en-GB" sz="1100" dirty="0">
                          <a:effectLst/>
                        </a:rPr>
                        <a:t>Emotional Intelligence Area</a:t>
                      </a:r>
                      <a:endParaRPr lang="en-GB" sz="1100" dirty="0">
                        <a:effectLst/>
                        <a:latin typeface="Calibri"/>
                        <a:ea typeface="Times New Roman"/>
                        <a:cs typeface="Times New Roman"/>
                      </a:endParaRPr>
                    </a:p>
                  </a:txBody>
                  <a:tcPr marL="68580" marR="68580" marT="0" marB="0"/>
                </a:tc>
                <a:tc>
                  <a:txBody>
                    <a:bodyPr/>
                    <a:lstStyle/>
                    <a:p>
                      <a:pPr algn="ctr">
                        <a:spcAft>
                          <a:spcPts val="1500"/>
                        </a:spcAft>
                      </a:pPr>
                      <a:r>
                        <a:rPr lang="en-GB" sz="900" dirty="0" smtClean="0">
                          <a:effectLst/>
                        </a:rPr>
                        <a:t>Age 4</a:t>
                      </a:r>
                      <a:endParaRPr lang="en-GB" sz="900" dirty="0">
                        <a:effectLst/>
                        <a:latin typeface="Calibri"/>
                        <a:ea typeface="Times New Roman"/>
                        <a:cs typeface="Times New Roman"/>
                      </a:endParaRPr>
                    </a:p>
                  </a:txBody>
                  <a:tcPr marL="68580" marR="68580" marT="0" marB="0"/>
                </a:tc>
                <a:tc>
                  <a:txBody>
                    <a:bodyPr/>
                    <a:lstStyle/>
                    <a:p>
                      <a:pPr algn="ctr">
                        <a:spcAft>
                          <a:spcPts val="1500"/>
                        </a:spcAft>
                      </a:pPr>
                      <a:r>
                        <a:rPr lang="en-GB" sz="900" dirty="0" smtClean="0">
                          <a:effectLst/>
                        </a:rPr>
                        <a:t>Age 5</a:t>
                      </a:r>
                      <a:endParaRPr lang="en-GB" sz="900" dirty="0">
                        <a:effectLst/>
                        <a:latin typeface="Calibri"/>
                        <a:ea typeface="Times New Roman"/>
                        <a:cs typeface="Times New Roman"/>
                      </a:endParaRPr>
                    </a:p>
                  </a:txBody>
                  <a:tcPr marL="68580" marR="68580" marT="0" marB="0"/>
                </a:tc>
                <a:tc>
                  <a:txBody>
                    <a:bodyPr/>
                    <a:lstStyle/>
                    <a:p>
                      <a:pPr algn="ctr">
                        <a:spcAft>
                          <a:spcPts val="1500"/>
                        </a:spcAft>
                      </a:pPr>
                      <a:r>
                        <a:rPr lang="en-GB" sz="900" dirty="0" smtClean="0">
                          <a:effectLst/>
                        </a:rPr>
                        <a:t>Age 6</a:t>
                      </a:r>
                      <a:endParaRPr lang="en-GB" sz="900" dirty="0">
                        <a:effectLst/>
                        <a:latin typeface="Calibri"/>
                        <a:ea typeface="Times New Roman"/>
                        <a:cs typeface="Times New Roman"/>
                      </a:endParaRPr>
                    </a:p>
                  </a:txBody>
                  <a:tcPr marL="68580" marR="68580" marT="0" marB="0"/>
                </a:tc>
                <a:tc>
                  <a:txBody>
                    <a:bodyPr/>
                    <a:lstStyle/>
                    <a:p>
                      <a:pPr algn="ctr">
                        <a:spcAft>
                          <a:spcPts val="1500"/>
                        </a:spcAft>
                      </a:pPr>
                      <a:r>
                        <a:rPr lang="en-GB" sz="900" dirty="0" smtClean="0">
                          <a:effectLst/>
                        </a:rPr>
                        <a:t>Age7</a:t>
                      </a:r>
                      <a:endParaRPr lang="en-GB" sz="900" dirty="0">
                        <a:effectLst/>
                        <a:latin typeface="Calibri"/>
                        <a:ea typeface="Times New Roman"/>
                        <a:cs typeface="Times New Roman"/>
                      </a:endParaRPr>
                    </a:p>
                  </a:txBody>
                  <a:tcPr marL="68580" marR="68580" marT="0" marB="0"/>
                </a:tc>
              </a:tr>
              <a:tr h="1730713">
                <a:tc>
                  <a:txBody>
                    <a:bodyPr/>
                    <a:lstStyle/>
                    <a:p>
                      <a:pPr algn="ctr">
                        <a:spcAft>
                          <a:spcPts val="1500"/>
                        </a:spcAft>
                      </a:pPr>
                      <a:r>
                        <a:rPr lang="en-GB" sz="1100" dirty="0">
                          <a:effectLst/>
                        </a:rPr>
                        <a:t>Self-Awareness</a:t>
                      </a:r>
                      <a:endParaRPr lang="en-GB" sz="1100" dirty="0">
                        <a:effectLst/>
                        <a:latin typeface="Calibri"/>
                        <a:ea typeface="Times New Roman"/>
                        <a:cs typeface="Times New Roman"/>
                      </a:endParaRPr>
                    </a:p>
                  </a:txBody>
                  <a:tcPr marL="68580" marR="68580" marT="0" marB="0"/>
                </a:tc>
                <a:tc>
                  <a:txBody>
                    <a:bodyPr/>
                    <a:lstStyle/>
                    <a:p>
                      <a:pPr marL="0" indent="0" algn="ctr">
                        <a:spcAft>
                          <a:spcPts val="0"/>
                        </a:spcAft>
                        <a:buFont typeface="+mj-lt"/>
                        <a:buNone/>
                      </a:pPr>
                      <a:r>
                        <a:rPr lang="en-GB" sz="900" dirty="0" smtClean="0"/>
                        <a:t>Desire for independence.</a:t>
                      </a:r>
                    </a:p>
                  </a:txBody>
                  <a:tcPr marL="68580" marR="68580" marT="0" marB="0"/>
                </a:tc>
                <a:tc>
                  <a:txBody>
                    <a:bodyPr/>
                    <a:lstStyle/>
                    <a:p>
                      <a:pPr algn="ctr">
                        <a:spcAft>
                          <a:spcPts val="1500"/>
                        </a:spcAft>
                      </a:pPr>
                      <a:r>
                        <a:rPr lang="en-GB" sz="900" dirty="0" smtClean="0"/>
                        <a:t>Begin</a:t>
                      </a:r>
                      <a:r>
                        <a:rPr lang="en-GB" sz="900" baseline="0" dirty="0" smtClean="0"/>
                        <a:t> to recognise how certain things make them feel and start to vocalise this</a:t>
                      </a:r>
                      <a:endParaRPr lang="en-GB" sz="900" dirty="0" smtClean="0"/>
                    </a:p>
                    <a:p>
                      <a:pPr algn="ctr">
                        <a:spcAft>
                          <a:spcPts val="1500"/>
                        </a:spcAft>
                      </a:pPr>
                      <a:r>
                        <a:rPr lang="en-GB" sz="900" dirty="0" smtClean="0"/>
                        <a:t>At this age children also develop fears. Usually of animals like dogs and snakes. Girls tend to be more fearful than boys</a:t>
                      </a:r>
                      <a:endParaRPr lang="en-GB" sz="900" dirty="0">
                        <a:effectLst/>
                        <a:latin typeface="Calibri"/>
                        <a:ea typeface="Times New Roman"/>
                        <a:cs typeface="Times New Roman"/>
                      </a:endParaRPr>
                    </a:p>
                  </a:txBody>
                  <a:tcPr marL="68580" marR="68580" marT="0" marB="0"/>
                </a:tc>
                <a:tc>
                  <a:txBody>
                    <a:bodyPr/>
                    <a:lstStyle/>
                    <a:p>
                      <a:pPr algn="ctr">
                        <a:spcAft>
                          <a:spcPts val="1500"/>
                        </a:spcAft>
                      </a:pPr>
                      <a:r>
                        <a:rPr lang="en-GB" sz="900" dirty="0" smtClean="0"/>
                        <a:t>They understand their own feelings. </a:t>
                      </a:r>
                    </a:p>
                    <a:p>
                      <a:pPr algn="ctr">
                        <a:spcAft>
                          <a:spcPts val="1500"/>
                        </a:spcAft>
                      </a:pPr>
                      <a:r>
                        <a:rPr lang="en-GB" sz="900" dirty="0" smtClean="0"/>
                        <a:t>They understand the consequences of their actions. </a:t>
                      </a:r>
                    </a:p>
                    <a:p>
                      <a:pPr algn="ctr">
                        <a:spcAft>
                          <a:spcPts val="1500"/>
                        </a:spcAft>
                      </a:pPr>
                      <a:r>
                        <a:rPr lang="en-GB" sz="900" dirty="0" smtClean="0"/>
                        <a:t>Children at 6 are able to use words to describe their own feelings</a:t>
                      </a:r>
                    </a:p>
                  </a:txBody>
                  <a:tcPr marL="68580" marR="68580" marT="0" marB="0"/>
                </a:tc>
                <a:tc>
                  <a:txBody>
                    <a:bodyPr/>
                    <a:lstStyle/>
                    <a:p>
                      <a:pPr algn="ctr">
                        <a:spcAft>
                          <a:spcPts val="1500"/>
                        </a:spcAft>
                      </a:pPr>
                      <a:r>
                        <a:rPr lang="en-GB" sz="900" b="0" dirty="0" smtClean="0"/>
                        <a:t>May feel insecure about themselves and may be their own worst critics.</a:t>
                      </a:r>
                    </a:p>
                    <a:p>
                      <a:pPr marL="0" marR="0" indent="0" algn="ctr" defTabSz="914400" rtl="0" eaLnBrk="1" fontAlgn="auto" latinLnBrk="0" hangingPunct="1">
                        <a:lnSpc>
                          <a:spcPct val="100000"/>
                        </a:lnSpc>
                        <a:spcBef>
                          <a:spcPts val="0"/>
                        </a:spcBef>
                        <a:spcAft>
                          <a:spcPts val="1500"/>
                        </a:spcAft>
                        <a:buClrTx/>
                        <a:buSzTx/>
                        <a:buFontTx/>
                        <a:buNone/>
                        <a:tabLst/>
                        <a:defRPr/>
                      </a:pPr>
                      <a:r>
                        <a:rPr lang="en-GB" sz="900" b="0" dirty="0" smtClean="0"/>
                        <a:t>Manage emotions better, especially in public situations</a:t>
                      </a:r>
                      <a:r>
                        <a:rPr lang="en-GB" sz="900" b="0" dirty="0" smtClean="0">
                          <a:effectLst/>
                        </a:rPr>
                        <a:t> </a:t>
                      </a:r>
                      <a:r>
                        <a:rPr lang="en-GB" sz="900" b="0" dirty="0" smtClean="0"/>
                        <a:t> </a:t>
                      </a:r>
                    </a:p>
                    <a:p>
                      <a:pPr algn="ctr">
                        <a:spcAft>
                          <a:spcPts val="1500"/>
                        </a:spcAft>
                      </a:pPr>
                      <a:r>
                        <a:rPr lang="en-GB" sz="900" b="0" dirty="0" smtClean="0"/>
                        <a:t>Starts to use self – calming strategies, such as repeating phrases or taking deep breaths when feeling distressed.</a:t>
                      </a:r>
                      <a:endParaRPr lang="en-GB" sz="900" b="0" dirty="0">
                        <a:effectLst/>
                        <a:latin typeface="Calibri"/>
                        <a:ea typeface="Times New Roman"/>
                        <a:cs typeface="Times New Roman"/>
                      </a:endParaRPr>
                    </a:p>
                  </a:txBody>
                  <a:tcPr marL="68580" marR="68580" marT="0" marB="0"/>
                </a:tc>
              </a:tr>
              <a:tr h="963843">
                <a:tc>
                  <a:txBody>
                    <a:bodyPr/>
                    <a:lstStyle/>
                    <a:p>
                      <a:pPr algn="ctr">
                        <a:spcAft>
                          <a:spcPts val="1500"/>
                        </a:spcAft>
                      </a:pPr>
                      <a:r>
                        <a:rPr lang="en-GB" sz="1100" dirty="0">
                          <a:effectLst/>
                        </a:rPr>
                        <a:t>Self-Regulation</a:t>
                      </a:r>
                      <a:endParaRPr lang="en-GB" sz="1100" dirty="0">
                        <a:effectLst/>
                        <a:latin typeface="Calibri"/>
                        <a:ea typeface="Times New Roman"/>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1500"/>
                        </a:spcAft>
                        <a:buClrTx/>
                        <a:buSzTx/>
                        <a:buFontTx/>
                        <a:buNone/>
                        <a:tabLst/>
                        <a:defRPr/>
                      </a:pPr>
                      <a:r>
                        <a:rPr lang="en-GB" sz="900" dirty="0" smtClean="0"/>
                        <a:t>Overall </a:t>
                      </a:r>
                      <a:r>
                        <a:rPr lang="en-GB" sz="900" baseline="0" dirty="0" smtClean="0"/>
                        <a:t> </a:t>
                      </a:r>
                      <a:r>
                        <a:rPr lang="en-GB" sz="900" dirty="0" smtClean="0"/>
                        <a:t>gaining better control over emotions.</a:t>
                      </a:r>
                    </a:p>
                    <a:p>
                      <a:pPr marL="0" marR="0" indent="0" algn="ctr" defTabSz="914400" rtl="0" eaLnBrk="1" fontAlgn="auto" latinLnBrk="0" hangingPunct="1">
                        <a:lnSpc>
                          <a:spcPct val="100000"/>
                        </a:lnSpc>
                        <a:spcBef>
                          <a:spcPts val="0"/>
                        </a:spcBef>
                        <a:spcAft>
                          <a:spcPts val="1500"/>
                        </a:spcAft>
                        <a:buClrTx/>
                        <a:buSzTx/>
                        <a:buFontTx/>
                        <a:buNone/>
                        <a:tabLst/>
                        <a:defRPr/>
                      </a:pPr>
                      <a:r>
                        <a:rPr lang="en-GB" sz="900" dirty="0" smtClean="0"/>
                        <a:t>Experiences a broad range of emotions such as jealously, excitement, anger and fear. </a:t>
                      </a:r>
                    </a:p>
                  </a:txBody>
                  <a:tcPr marL="68580" marR="68580" marT="0" marB="0"/>
                </a:tc>
                <a:tc>
                  <a:txBody>
                    <a:bodyPr/>
                    <a:lstStyle/>
                    <a:p>
                      <a:pPr algn="ctr">
                        <a:spcAft>
                          <a:spcPts val="1500"/>
                        </a:spcAft>
                      </a:pPr>
                      <a:r>
                        <a:rPr lang="en-GB" sz="900" dirty="0" smtClean="0"/>
                        <a:t>Still have tantrums and display emotional extremes</a:t>
                      </a:r>
                      <a:r>
                        <a:rPr lang="en-GB" sz="900" dirty="0">
                          <a:effectLst/>
                        </a:rPr>
                        <a:t> </a:t>
                      </a:r>
                      <a:endParaRPr lang="en-GB" sz="900" dirty="0">
                        <a:effectLst/>
                        <a:latin typeface="Calibri"/>
                        <a:ea typeface="Times New Roman"/>
                        <a:cs typeface="Times New Roman"/>
                      </a:endParaRPr>
                    </a:p>
                  </a:txBody>
                  <a:tcPr marL="68580" marR="68580" marT="0" marB="0"/>
                </a:tc>
                <a:tc>
                  <a:txBody>
                    <a:bodyPr/>
                    <a:lstStyle/>
                    <a:p>
                      <a:pPr algn="ctr">
                        <a:spcAft>
                          <a:spcPts val="1500"/>
                        </a:spcAft>
                      </a:pPr>
                      <a:r>
                        <a:rPr lang="en-GB" sz="900" dirty="0" smtClean="0">
                          <a:effectLst/>
                        </a:rPr>
                        <a:t>Aware of some</a:t>
                      </a:r>
                      <a:r>
                        <a:rPr lang="en-GB" sz="900" baseline="0" dirty="0" smtClean="0">
                          <a:effectLst/>
                        </a:rPr>
                        <a:t> of their emotional triggers, such as feeling sad watching a movie</a:t>
                      </a:r>
                    </a:p>
                    <a:p>
                      <a:pPr algn="ctr">
                        <a:spcAft>
                          <a:spcPts val="1500"/>
                        </a:spcAft>
                      </a:pPr>
                      <a:r>
                        <a:rPr lang="en-GB" sz="900" baseline="0" dirty="0" smtClean="0">
                          <a:effectLst/>
                        </a:rPr>
                        <a:t>Develops improved self-control skills</a:t>
                      </a:r>
                      <a:r>
                        <a:rPr lang="en-GB" sz="900" dirty="0">
                          <a:effectLst/>
                        </a:rPr>
                        <a:t> </a:t>
                      </a:r>
                      <a:endParaRPr lang="en-GB" sz="900" dirty="0">
                        <a:effectLst/>
                        <a:latin typeface="Calibri"/>
                        <a:ea typeface="Times New Roman"/>
                        <a:cs typeface="Times New Roman"/>
                      </a:endParaRPr>
                    </a:p>
                  </a:txBody>
                  <a:tcPr marL="68580" marR="68580" marT="0" marB="0"/>
                </a:tc>
                <a:tc>
                  <a:txBody>
                    <a:bodyPr/>
                    <a:lstStyle/>
                    <a:p>
                      <a:pPr algn="ctr">
                        <a:spcAft>
                          <a:spcPts val="1500"/>
                        </a:spcAft>
                      </a:pPr>
                      <a:r>
                        <a:rPr lang="en-GB" sz="900" dirty="0">
                          <a:effectLst/>
                        </a:rPr>
                        <a:t> </a:t>
                      </a:r>
                      <a:r>
                        <a:rPr lang="en-GB" sz="900" b="0" dirty="0" smtClean="0">
                          <a:effectLst/>
                        </a:rPr>
                        <a:t>B</a:t>
                      </a:r>
                      <a:r>
                        <a:rPr lang="en-GB" sz="900" b="0" dirty="0" smtClean="0"/>
                        <a:t>etter able to handle transitions and last-minute changes. </a:t>
                      </a:r>
                    </a:p>
                    <a:p>
                      <a:pPr algn="ctr">
                        <a:spcAft>
                          <a:spcPts val="1500"/>
                        </a:spcAft>
                      </a:pPr>
                      <a:r>
                        <a:rPr lang="en-GB" sz="900" b="0" dirty="0" smtClean="0"/>
                        <a:t>Can usually tolerate going with the flow or unexpected situations. </a:t>
                      </a:r>
                      <a:endParaRPr lang="en-GB" sz="900" dirty="0">
                        <a:effectLst/>
                        <a:latin typeface="Calibri"/>
                        <a:ea typeface="Times New Roman"/>
                        <a:cs typeface="Times New Roman"/>
                      </a:endParaRPr>
                    </a:p>
                  </a:txBody>
                  <a:tcPr marL="68580" marR="68580" marT="0" marB="0"/>
                </a:tc>
              </a:tr>
              <a:tr h="783558">
                <a:tc>
                  <a:txBody>
                    <a:bodyPr/>
                    <a:lstStyle/>
                    <a:p>
                      <a:pPr algn="ctr">
                        <a:spcAft>
                          <a:spcPts val="1500"/>
                        </a:spcAft>
                      </a:pPr>
                      <a:r>
                        <a:rPr lang="en-GB" sz="1100">
                          <a:effectLst/>
                        </a:rPr>
                        <a:t>Motivation</a:t>
                      </a:r>
                      <a:endParaRPr lang="en-GB" sz="1100">
                        <a:effectLst/>
                        <a:latin typeface="Calibri"/>
                        <a:ea typeface="Times New Roman"/>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1500"/>
                        </a:spcAft>
                        <a:buClrTx/>
                        <a:buSzTx/>
                        <a:buFontTx/>
                        <a:buNone/>
                        <a:tabLst/>
                        <a:defRPr/>
                      </a:pPr>
                      <a:r>
                        <a:rPr lang="en-GB" sz="900" dirty="0" smtClean="0"/>
                        <a:t>May become more focused on winning when playing games</a:t>
                      </a:r>
                      <a:r>
                        <a:rPr lang="en-GB" sz="900" dirty="0">
                          <a:effectLst/>
                        </a:rPr>
                        <a:t> </a:t>
                      </a:r>
                      <a:endParaRPr lang="en-GB" sz="900" dirty="0">
                        <a:effectLst/>
                        <a:latin typeface="Calibri"/>
                        <a:ea typeface="Times New Roman"/>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1500"/>
                        </a:spcAft>
                        <a:buClrTx/>
                        <a:buSzTx/>
                        <a:buFontTx/>
                        <a:buNone/>
                        <a:tabLst/>
                        <a:defRPr/>
                      </a:pPr>
                      <a:r>
                        <a:rPr lang="en-GB" sz="900" dirty="0" smtClean="0"/>
                        <a:t>Want</a:t>
                      </a:r>
                      <a:r>
                        <a:rPr lang="en-GB" sz="900" baseline="0" dirty="0" smtClean="0"/>
                        <a:t> to </a:t>
                      </a:r>
                      <a:r>
                        <a:rPr lang="en-GB" sz="900" dirty="0" smtClean="0"/>
                        <a:t>receive positive responses from adults. </a:t>
                      </a:r>
                    </a:p>
                    <a:p>
                      <a:pPr algn="ctr">
                        <a:spcAft>
                          <a:spcPts val="1500"/>
                        </a:spcAft>
                      </a:pPr>
                      <a:r>
                        <a:rPr lang="en-GB" sz="900" dirty="0">
                          <a:effectLst/>
                        </a:rPr>
                        <a:t> </a:t>
                      </a:r>
                      <a:endParaRPr lang="en-GB" sz="900" dirty="0">
                        <a:effectLst/>
                        <a:latin typeface="Calibri"/>
                        <a:ea typeface="Times New Roman"/>
                        <a:cs typeface="Times New Roman"/>
                      </a:endParaRPr>
                    </a:p>
                  </a:txBody>
                  <a:tcPr marL="68580" marR="68580" marT="0" marB="0"/>
                </a:tc>
                <a:tc>
                  <a:txBody>
                    <a:bodyPr/>
                    <a:lstStyle/>
                    <a:p>
                      <a:pPr algn="ctr">
                        <a:spcAft>
                          <a:spcPts val="1500"/>
                        </a:spcAft>
                      </a:pPr>
                      <a:r>
                        <a:rPr lang="en-GB" sz="900" dirty="0">
                          <a:effectLst/>
                        </a:rPr>
                        <a:t> </a:t>
                      </a:r>
                      <a:r>
                        <a:rPr lang="en-GB" sz="900" dirty="0" smtClean="0">
                          <a:effectLst/>
                        </a:rPr>
                        <a:t>Likes others to know what they have done or achieved – enjoys praise from</a:t>
                      </a:r>
                      <a:r>
                        <a:rPr lang="en-GB" sz="900" baseline="0" dirty="0" smtClean="0">
                          <a:effectLst/>
                        </a:rPr>
                        <a:t> teachers</a:t>
                      </a:r>
                      <a:endParaRPr lang="en-GB" sz="900" dirty="0">
                        <a:effectLst/>
                        <a:latin typeface="Calibri"/>
                        <a:ea typeface="Times New Roman"/>
                        <a:cs typeface="Times New Roman"/>
                      </a:endParaRPr>
                    </a:p>
                  </a:txBody>
                  <a:tcPr marL="68580" marR="68580" marT="0" marB="0"/>
                </a:tc>
                <a:tc>
                  <a:txBody>
                    <a:bodyPr/>
                    <a:lstStyle/>
                    <a:p>
                      <a:pPr algn="ctr">
                        <a:spcAft>
                          <a:spcPts val="1500"/>
                        </a:spcAft>
                      </a:pPr>
                      <a:r>
                        <a:rPr lang="en-GB" sz="900" b="0" dirty="0" smtClean="0">
                          <a:effectLst/>
                          <a:latin typeface="+mn-lt"/>
                        </a:rPr>
                        <a:t>Having a specific talent</a:t>
                      </a:r>
                    </a:p>
                    <a:p>
                      <a:pPr algn="ctr">
                        <a:spcAft>
                          <a:spcPts val="1500"/>
                        </a:spcAft>
                      </a:pPr>
                      <a:r>
                        <a:rPr lang="en-GB" sz="900" b="0" dirty="0" smtClean="0">
                          <a:effectLst/>
                          <a:latin typeface="+mn-lt"/>
                        </a:rPr>
                        <a:t>Sharing knowledge with</a:t>
                      </a:r>
                      <a:r>
                        <a:rPr lang="en-GB" sz="900" b="0" baseline="0" dirty="0" smtClean="0">
                          <a:effectLst/>
                          <a:latin typeface="+mn-lt"/>
                        </a:rPr>
                        <a:t> others for gratification</a:t>
                      </a:r>
                      <a:r>
                        <a:rPr lang="en-GB" sz="900" b="0" dirty="0">
                          <a:effectLst/>
                          <a:latin typeface="+mn-lt"/>
                        </a:rPr>
                        <a:t> </a:t>
                      </a:r>
                      <a:endParaRPr lang="en-GB" sz="900" b="0" dirty="0">
                        <a:effectLst/>
                        <a:latin typeface="+mn-lt"/>
                        <a:ea typeface="Times New Roman"/>
                        <a:cs typeface="Times New Roman"/>
                      </a:endParaRPr>
                    </a:p>
                  </a:txBody>
                  <a:tcPr marL="68580" marR="68580" marT="0" marB="0"/>
                </a:tc>
              </a:tr>
              <a:tr h="1115593">
                <a:tc>
                  <a:txBody>
                    <a:bodyPr/>
                    <a:lstStyle/>
                    <a:p>
                      <a:pPr algn="ctr">
                        <a:spcAft>
                          <a:spcPts val="1500"/>
                        </a:spcAft>
                      </a:pPr>
                      <a:r>
                        <a:rPr lang="en-GB" sz="1100">
                          <a:effectLst/>
                        </a:rPr>
                        <a:t>Empathy</a:t>
                      </a:r>
                      <a:endParaRPr lang="en-GB" sz="1100">
                        <a:effectLst/>
                        <a:latin typeface="Calibri"/>
                        <a:ea typeface="Times New Roman"/>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1500"/>
                        </a:spcAft>
                        <a:buClrTx/>
                        <a:buSzTx/>
                        <a:buFontTx/>
                        <a:buNone/>
                        <a:tabLst/>
                        <a:defRPr/>
                      </a:pPr>
                      <a:r>
                        <a:rPr lang="en-GB" sz="900" dirty="0" smtClean="0"/>
                        <a:t>Becomes aware of other people’s feelings.</a:t>
                      </a:r>
                    </a:p>
                    <a:p>
                      <a:pPr algn="ctr">
                        <a:spcAft>
                          <a:spcPts val="1500"/>
                        </a:spcAft>
                      </a:pPr>
                      <a:r>
                        <a:rPr lang="en-GB" sz="900" dirty="0">
                          <a:effectLst/>
                        </a:rPr>
                        <a:t> </a:t>
                      </a:r>
                      <a:endParaRPr lang="en-GB" sz="900" dirty="0">
                        <a:effectLst/>
                        <a:latin typeface="Calibri"/>
                        <a:ea typeface="Times New Roman"/>
                        <a:cs typeface="Times New Roman"/>
                      </a:endParaRPr>
                    </a:p>
                  </a:txBody>
                  <a:tcPr marL="68580" marR="68580" marT="0" marB="0"/>
                </a:tc>
                <a:tc>
                  <a:txBody>
                    <a:bodyPr/>
                    <a:lstStyle/>
                    <a:p>
                      <a:pPr algn="ctr">
                        <a:spcAft>
                          <a:spcPts val="1500"/>
                        </a:spcAft>
                      </a:pPr>
                      <a:r>
                        <a:rPr lang="en-GB" sz="900" dirty="0" smtClean="0"/>
                        <a:t>Can show empathy and tend to want to help</a:t>
                      </a:r>
                      <a:r>
                        <a:rPr lang="en-GB" sz="900" dirty="0">
                          <a:effectLst/>
                        </a:rPr>
                        <a:t> </a:t>
                      </a:r>
                      <a:endParaRPr lang="en-GB" sz="900" dirty="0">
                        <a:effectLst/>
                        <a:latin typeface="Calibri"/>
                        <a:ea typeface="Times New Roman"/>
                        <a:cs typeface="Times New Roman"/>
                      </a:endParaRPr>
                    </a:p>
                  </a:txBody>
                  <a:tcPr marL="68580" marR="68580" marT="0" marB="0"/>
                </a:tc>
                <a:tc>
                  <a:txBody>
                    <a:bodyPr/>
                    <a:lstStyle/>
                    <a:p>
                      <a:pPr algn="ctr">
                        <a:spcAft>
                          <a:spcPts val="1500"/>
                        </a:spcAft>
                      </a:pPr>
                      <a:r>
                        <a:rPr lang="en-GB" sz="900" dirty="0" smtClean="0"/>
                        <a:t>Can show empathy and offer to help when they see another in distress. </a:t>
                      </a:r>
                      <a:endParaRPr lang="en-GB" sz="900" dirty="0">
                        <a:effectLst/>
                        <a:latin typeface="Calibri"/>
                        <a:ea typeface="Times New Roman"/>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1500"/>
                        </a:spcAft>
                        <a:buClrTx/>
                        <a:buSzTx/>
                        <a:buFontTx/>
                        <a:buNone/>
                        <a:tabLst/>
                        <a:defRPr/>
                      </a:pPr>
                      <a:r>
                        <a:rPr lang="en-GB" sz="900" b="0" dirty="0">
                          <a:effectLst/>
                        </a:rPr>
                        <a:t> </a:t>
                      </a:r>
                      <a:r>
                        <a:rPr lang="en-GB" sz="900" b="0" dirty="0" smtClean="0"/>
                        <a:t>Understand sophisticated concepts, like not hurting someone’s feelings by saying something critical about them directly to that person</a:t>
                      </a:r>
                      <a:r>
                        <a:rPr lang="en-GB" sz="900" b="0" dirty="0" smtClean="0">
                          <a:effectLst/>
                        </a:rPr>
                        <a:t> </a:t>
                      </a:r>
                      <a:endParaRPr lang="en-GB" sz="900" b="0" dirty="0" smtClean="0">
                        <a:effectLst/>
                        <a:latin typeface="+mn-lt"/>
                        <a:ea typeface="Times New Roman"/>
                        <a:cs typeface="Times New Roman"/>
                      </a:endParaRPr>
                    </a:p>
                    <a:p>
                      <a:pPr algn="ctr">
                        <a:spcAft>
                          <a:spcPts val="1500"/>
                        </a:spcAft>
                      </a:pPr>
                      <a:endParaRPr lang="en-GB" sz="900" dirty="0">
                        <a:effectLst/>
                        <a:latin typeface="Calibri"/>
                        <a:ea typeface="Times New Roman"/>
                        <a:cs typeface="Times New Roman"/>
                      </a:endParaRPr>
                    </a:p>
                  </a:txBody>
                  <a:tcPr marL="68580" marR="68580" marT="0" marB="0"/>
                </a:tc>
              </a:tr>
              <a:tr h="1717659">
                <a:tc>
                  <a:txBody>
                    <a:bodyPr/>
                    <a:lstStyle/>
                    <a:p>
                      <a:pPr algn="ctr">
                        <a:spcAft>
                          <a:spcPts val="1500"/>
                        </a:spcAft>
                      </a:pPr>
                      <a:r>
                        <a:rPr lang="en-GB" sz="1100" dirty="0">
                          <a:effectLst/>
                        </a:rPr>
                        <a:t>Social Skills</a:t>
                      </a:r>
                      <a:endParaRPr lang="en-GB" sz="1100" dirty="0">
                        <a:effectLst/>
                        <a:latin typeface="Calibri"/>
                        <a:ea typeface="Times New Roman"/>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1500"/>
                        </a:spcAft>
                        <a:buClrTx/>
                        <a:buSzTx/>
                        <a:buFontTx/>
                        <a:buNone/>
                        <a:tabLst/>
                        <a:defRPr/>
                      </a:pPr>
                      <a:r>
                        <a:rPr lang="en-GB" sz="900" dirty="0">
                          <a:effectLst/>
                        </a:rPr>
                        <a:t> </a:t>
                      </a:r>
                      <a:r>
                        <a:rPr lang="en-GB" sz="900" dirty="0" smtClean="0"/>
                        <a:t>cooperative one minute and overly demanding the next. </a:t>
                      </a:r>
                    </a:p>
                    <a:p>
                      <a:pPr algn="ctr">
                        <a:spcAft>
                          <a:spcPts val="1500"/>
                        </a:spcAft>
                      </a:pPr>
                      <a:endParaRPr lang="en-GB" sz="900" dirty="0">
                        <a:effectLst/>
                        <a:latin typeface="Calibri"/>
                        <a:ea typeface="Times New Roman"/>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1500"/>
                        </a:spcAft>
                        <a:buClrTx/>
                        <a:buSzTx/>
                        <a:buFontTx/>
                        <a:buNone/>
                        <a:tabLst/>
                        <a:defRPr/>
                      </a:pPr>
                      <a:r>
                        <a:rPr lang="en-GB" sz="900" dirty="0" smtClean="0"/>
                        <a:t>Want to please and make friends </a:t>
                      </a:r>
                    </a:p>
                    <a:p>
                      <a:pPr marL="0" marR="0" indent="0" algn="ctr" defTabSz="914400" rtl="0" eaLnBrk="1" fontAlgn="auto" latinLnBrk="0" hangingPunct="1">
                        <a:lnSpc>
                          <a:spcPct val="100000"/>
                        </a:lnSpc>
                        <a:spcBef>
                          <a:spcPts val="0"/>
                        </a:spcBef>
                        <a:spcAft>
                          <a:spcPts val="1500"/>
                        </a:spcAft>
                        <a:buClrTx/>
                        <a:buSzTx/>
                        <a:buFontTx/>
                        <a:buNone/>
                        <a:tabLst/>
                        <a:defRPr/>
                      </a:pPr>
                      <a:r>
                        <a:rPr lang="en-GB" sz="900" dirty="0" smtClean="0"/>
                        <a:t>Separates from caregivers without excessive</a:t>
                      </a:r>
                      <a:r>
                        <a:rPr lang="en-GB" sz="900" baseline="0" dirty="0" smtClean="0"/>
                        <a:t> upset</a:t>
                      </a:r>
                    </a:p>
                    <a:p>
                      <a:pPr marL="0" marR="0" indent="0" algn="ctr" defTabSz="914400" rtl="0" eaLnBrk="1" fontAlgn="auto" latinLnBrk="0" hangingPunct="1">
                        <a:lnSpc>
                          <a:spcPct val="100000"/>
                        </a:lnSpc>
                        <a:spcBef>
                          <a:spcPts val="0"/>
                        </a:spcBef>
                        <a:spcAft>
                          <a:spcPts val="1500"/>
                        </a:spcAft>
                        <a:buClrTx/>
                        <a:buSzTx/>
                        <a:buFontTx/>
                        <a:buNone/>
                        <a:tabLst/>
                        <a:defRPr/>
                      </a:pPr>
                      <a:r>
                        <a:rPr lang="en-GB" sz="900" baseline="0" dirty="0" smtClean="0"/>
                        <a:t>Plays and shares with other children</a:t>
                      </a:r>
                      <a:endParaRPr lang="en-GB" sz="900" dirty="0" smtClean="0"/>
                    </a:p>
                    <a:p>
                      <a:pPr algn="ctr">
                        <a:spcAft>
                          <a:spcPts val="1500"/>
                        </a:spcAft>
                      </a:pPr>
                      <a:r>
                        <a:rPr lang="en-GB" sz="900" dirty="0">
                          <a:effectLst/>
                        </a:rPr>
                        <a:t> </a:t>
                      </a:r>
                      <a:endParaRPr lang="en-GB" sz="900" dirty="0">
                        <a:effectLst/>
                        <a:latin typeface="Calibri"/>
                        <a:ea typeface="Times New Roman"/>
                        <a:cs typeface="Times New Roman"/>
                      </a:endParaRPr>
                    </a:p>
                  </a:txBody>
                  <a:tcPr marL="68580" marR="68580" marT="0" marB="0"/>
                </a:tc>
                <a:tc>
                  <a:txBody>
                    <a:bodyPr/>
                    <a:lstStyle/>
                    <a:p>
                      <a:pPr algn="ctr">
                        <a:spcAft>
                          <a:spcPts val="1500"/>
                        </a:spcAft>
                      </a:pPr>
                      <a:r>
                        <a:rPr lang="en-GB" sz="900" dirty="0">
                          <a:effectLst/>
                        </a:rPr>
                        <a:t> </a:t>
                      </a:r>
                      <a:r>
                        <a:rPr lang="en-GB" sz="900" dirty="0" smtClean="0">
                          <a:effectLst/>
                        </a:rPr>
                        <a:t>C</a:t>
                      </a:r>
                      <a:r>
                        <a:rPr lang="en-GB" sz="900" dirty="0" smtClean="0"/>
                        <a:t>hildren show jealousy towards others</a:t>
                      </a:r>
                    </a:p>
                    <a:p>
                      <a:pPr algn="ctr">
                        <a:spcAft>
                          <a:spcPts val="1500"/>
                        </a:spcAft>
                      </a:pPr>
                      <a:r>
                        <a:rPr lang="en-GB" sz="900" dirty="0" smtClean="0"/>
                        <a:t>They enjoy playing alone. </a:t>
                      </a:r>
                    </a:p>
                    <a:p>
                      <a:pPr marL="0" marR="0" indent="0" algn="ctr" defTabSz="914400" rtl="0" eaLnBrk="1" fontAlgn="auto" latinLnBrk="0" hangingPunct="1">
                        <a:lnSpc>
                          <a:spcPct val="100000"/>
                        </a:lnSpc>
                        <a:spcBef>
                          <a:spcPts val="0"/>
                        </a:spcBef>
                        <a:spcAft>
                          <a:spcPts val="1500"/>
                        </a:spcAft>
                        <a:buClrTx/>
                        <a:buSzTx/>
                        <a:buFontTx/>
                        <a:buNone/>
                        <a:tabLst/>
                        <a:defRPr/>
                      </a:pPr>
                      <a:r>
                        <a:rPr lang="en-GB" sz="900" dirty="0" smtClean="0"/>
                        <a:t>Friendships and social relationships with peers and adults become more complex and take on more of the world around them and their role in it.</a:t>
                      </a:r>
                      <a:r>
                        <a:rPr lang="en-GB" sz="900" dirty="0" smtClean="0">
                          <a:effectLst/>
                        </a:rPr>
                        <a:t> </a:t>
                      </a:r>
                      <a:endParaRPr lang="en-GB" sz="900" dirty="0" smtClean="0">
                        <a:effectLst/>
                        <a:latin typeface="+mn-lt"/>
                        <a:ea typeface="Times New Roman"/>
                        <a:cs typeface="Times New Roman"/>
                      </a:endParaRPr>
                    </a:p>
                  </a:txBody>
                  <a:tcPr marL="68580" marR="68580" marT="0" marB="0"/>
                </a:tc>
                <a:tc>
                  <a:txBody>
                    <a:bodyPr/>
                    <a:lstStyle/>
                    <a:p>
                      <a:pPr algn="ctr">
                        <a:spcAft>
                          <a:spcPts val="1500"/>
                        </a:spcAft>
                      </a:pPr>
                      <a:r>
                        <a:rPr lang="en-GB" sz="900" b="0" dirty="0" smtClean="0">
                          <a:effectLst/>
                          <a:latin typeface="Calibri"/>
                          <a:ea typeface="Times New Roman"/>
                          <a:cs typeface="Times New Roman"/>
                        </a:rPr>
                        <a:t>Power</a:t>
                      </a:r>
                      <a:r>
                        <a:rPr lang="en-GB" sz="900" b="0" baseline="0" dirty="0" smtClean="0">
                          <a:effectLst/>
                          <a:latin typeface="Calibri"/>
                          <a:ea typeface="Times New Roman"/>
                          <a:cs typeface="Times New Roman"/>
                        </a:rPr>
                        <a:t> struggles in friendship groups</a:t>
                      </a:r>
                    </a:p>
                    <a:p>
                      <a:pPr algn="ctr">
                        <a:spcAft>
                          <a:spcPts val="1500"/>
                        </a:spcAft>
                      </a:pPr>
                      <a:r>
                        <a:rPr lang="en-GB" sz="900" b="0" baseline="0" dirty="0" smtClean="0">
                          <a:effectLst/>
                          <a:latin typeface="Calibri"/>
                          <a:ea typeface="Times New Roman"/>
                          <a:cs typeface="Times New Roman"/>
                        </a:rPr>
                        <a:t>Lots of fall outs and making up</a:t>
                      </a:r>
                    </a:p>
                    <a:p>
                      <a:pPr algn="ctr">
                        <a:spcAft>
                          <a:spcPts val="1500"/>
                        </a:spcAft>
                      </a:pPr>
                      <a:r>
                        <a:rPr lang="en-GB" sz="900" b="0" baseline="0" dirty="0" smtClean="0">
                          <a:effectLst/>
                          <a:latin typeface="Calibri"/>
                          <a:ea typeface="Times New Roman"/>
                          <a:cs typeface="Times New Roman"/>
                        </a:rPr>
                        <a:t>Sometimes feeling left out or lonely at school</a:t>
                      </a:r>
                      <a:endParaRPr lang="en-GB" sz="900" b="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07851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83800317"/>
              </p:ext>
            </p:extLst>
          </p:nvPr>
        </p:nvGraphicFramePr>
        <p:xfrm>
          <a:off x="0" y="0"/>
          <a:ext cx="9144001" cy="6954592"/>
        </p:xfrm>
        <a:graphic>
          <a:graphicData uri="http://schemas.openxmlformats.org/drawingml/2006/table">
            <a:tbl>
              <a:tblPr firstRow="1" firstCol="1" bandRow="1">
                <a:tableStyleId>{0505E3EF-67EA-436B-97B2-0124C06EBD24}</a:tableStyleId>
              </a:tblPr>
              <a:tblGrid>
                <a:gridCol w="1593993"/>
                <a:gridCol w="1593993"/>
                <a:gridCol w="1593993"/>
                <a:gridCol w="1594856"/>
                <a:gridCol w="2767166"/>
              </a:tblGrid>
              <a:tr h="321899">
                <a:tc>
                  <a:txBody>
                    <a:bodyPr/>
                    <a:lstStyle/>
                    <a:p>
                      <a:pPr algn="ctr">
                        <a:spcAft>
                          <a:spcPts val="1500"/>
                        </a:spcAft>
                      </a:pPr>
                      <a:r>
                        <a:rPr lang="en-GB" sz="1100" dirty="0">
                          <a:effectLst/>
                        </a:rPr>
                        <a:t>Emotional Intelligence Area</a:t>
                      </a:r>
                      <a:endParaRPr lang="en-GB" sz="1100" dirty="0">
                        <a:effectLst/>
                        <a:latin typeface="Calibri"/>
                        <a:ea typeface="Times New Roman"/>
                        <a:cs typeface="Times New Roman"/>
                      </a:endParaRPr>
                    </a:p>
                  </a:txBody>
                  <a:tcPr marL="68580" marR="68580" marT="0" marB="0"/>
                </a:tc>
                <a:tc>
                  <a:txBody>
                    <a:bodyPr/>
                    <a:lstStyle/>
                    <a:p>
                      <a:pPr algn="ctr">
                        <a:spcAft>
                          <a:spcPts val="1500"/>
                        </a:spcAft>
                      </a:pPr>
                      <a:r>
                        <a:rPr lang="en-GB" sz="1100" dirty="0" smtClean="0">
                          <a:effectLst/>
                        </a:rPr>
                        <a:t>Age 8</a:t>
                      </a:r>
                      <a:endParaRPr lang="en-GB" sz="1100" dirty="0">
                        <a:effectLst/>
                        <a:latin typeface="Calibri"/>
                        <a:ea typeface="Times New Roman"/>
                        <a:cs typeface="Times New Roman"/>
                      </a:endParaRPr>
                    </a:p>
                  </a:txBody>
                  <a:tcPr marL="68580" marR="68580" marT="0" marB="0"/>
                </a:tc>
                <a:tc>
                  <a:txBody>
                    <a:bodyPr/>
                    <a:lstStyle/>
                    <a:p>
                      <a:pPr algn="ctr">
                        <a:spcAft>
                          <a:spcPts val="1500"/>
                        </a:spcAft>
                      </a:pPr>
                      <a:r>
                        <a:rPr lang="en-GB" sz="1100" dirty="0" smtClean="0">
                          <a:effectLst/>
                        </a:rPr>
                        <a:t>Age </a:t>
                      </a:r>
                      <a:r>
                        <a:rPr lang="en-GB" sz="1100" dirty="0" smtClean="0">
                          <a:effectLst/>
                          <a:latin typeface="Calibri"/>
                          <a:cs typeface="Times New Roman"/>
                        </a:rPr>
                        <a:t>9</a:t>
                      </a:r>
                      <a:endParaRPr lang="en-GB" sz="1100" dirty="0">
                        <a:effectLst/>
                        <a:latin typeface="Calibri"/>
                        <a:ea typeface="Times New Roman"/>
                        <a:cs typeface="Times New Roman"/>
                      </a:endParaRPr>
                    </a:p>
                  </a:txBody>
                  <a:tcPr marL="68580" marR="68580" marT="0" marB="0"/>
                </a:tc>
                <a:tc>
                  <a:txBody>
                    <a:bodyPr/>
                    <a:lstStyle/>
                    <a:p>
                      <a:pPr algn="ctr">
                        <a:spcAft>
                          <a:spcPts val="1500"/>
                        </a:spcAft>
                      </a:pPr>
                      <a:r>
                        <a:rPr lang="en-GB" sz="1100" dirty="0" smtClean="0">
                          <a:effectLst/>
                        </a:rPr>
                        <a:t>Age 10</a:t>
                      </a:r>
                      <a:endParaRPr lang="en-GB" sz="1100" dirty="0">
                        <a:effectLst/>
                        <a:latin typeface="Calibri"/>
                        <a:ea typeface="Times New Roman"/>
                        <a:cs typeface="Times New Roman"/>
                      </a:endParaRPr>
                    </a:p>
                  </a:txBody>
                  <a:tcPr marL="68580" marR="68580" marT="0" marB="0"/>
                </a:tc>
                <a:tc>
                  <a:txBody>
                    <a:bodyPr/>
                    <a:lstStyle/>
                    <a:p>
                      <a:pPr algn="ctr">
                        <a:spcAft>
                          <a:spcPts val="1500"/>
                        </a:spcAft>
                      </a:pPr>
                      <a:r>
                        <a:rPr lang="en-GB" sz="1100" dirty="0" smtClean="0">
                          <a:effectLst/>
                        </a:rPr>
                        <a:t>Age11</a:t>
                      </a:r>
                      <a:endParaRPr lang="en-GB" sz="1100" dirty="0">
                        <a:effectLst/>
                        <a:latin typeface="Calibri"/>
                        <a:ea typeface="Times New Roman"/>
                        <a:cs typeface="Times New Roman"/>
                      </a:endParaRPr>
                    </a:p>
                  </a:txBody>
                  <a:tcPr marL="68580" marR="68580" marT="0" marB="0"/>
                </a:tc>
              </a:tr>
              <a:tr h="2158184">
                <a:tc>
                  <a:txBody>
                    <a:bodyPr/>
                    <a:lstStyle/>
                    <a:p>
                      <a:pPr algn="ctr">
                        <a:spcAft>
                          <a:spcPts val="1500"/>
                        </a:spcAft>
                      </a:pPr>
                      <a:r>
                        <a:rPr lang="en-GB" sz="1100" dirty="0">
                          <a:effectLst/>
                        </a:rPr>
                        <a:t>Self-Awareness</a:t>
                      </a:r>
                      <a:endParaRPr lang="en-GB" sz="1100" dirty="0">
                        <a:effectLst/>
                        <a:latin typeface="Calibri"/>
                        <a:ea typeface="Times New Roman"/>
                        <a:cs typeface="Times New Roman"/>
                      </a:endParaRPr>
                    </a:p>
                  </a:txBody>
                  <a:tcPr marL="68580" marR="68580" marT="0" marB="0"/>
                </a:tc>
                <a:tc>
                  <a:txBody>
                    <a:bodyPr/>
                    <a:lstStyle/>
                    <a:p>
                      <a:pPr algn="ctr">
                        <a:spcAft>
                          <a:spcPts val="1500"/>
                        </a:spcAft>
                      </a:pPr>
                      <a:r>
                        <a:rPr lang="en-GB" sz="900" dirty="0" smtClean="0">
                          <a:latin typeface="+mn-lt"/>
                        </a:rPr>
                        <a:t>May show more sophisticated and complex emotions and interactions and develop a more sophisticated sense of themselves in the world. </a:t>
                      </a:r>
                    </a:p>
                    <a:p>
                      <a:pPr algn="ctr">
                        <a:spcAft>
                          <a:spcPts val="1500"/>
                        </a:spcAft>
                      </a:pPr>
                      <a:r>
                        <a:rPr lang="en-GB" sz="900" dirty="0" smtClean="0">
                          <a:latin typeface="+mn-lt"/>
                        </a:rPr>
                        <a:t>Their interests, talents, friends and relationships with family members help them establish a clear self identity. </a:t>
                      </a:r>
                    </a:p>
                    <a:p>
                      <a:pPr algn="ctr">
                        <a:spcAft>
                          <a:spcPts val="1500"/>
                        </a:spcAft>
                      </a:pPr>
                      <a:r>
                        <a:rPr lang="en-GB" sz="900" dirty="0" smtClean="0">
                          <a:latin typeface="+mn-lt"/>
                        </a:rPr>
                        <a:t>Begin</a:t>
                      </a:r>
                      <a:r>
                        <a:rPr lang="en-GB" sz="900" baseline="0" dirty="0" smtClean="0">
                          <a:latin typeface="+mn-lt"/>
                        </a:rPr>
                        <a:t> to</a:t>
                      </a:r>
                      <a:r>
                        <a:rPr lang="en-GB" sz="900" dirty="0" smtClean="0">
                          <a:latin typeface="+mn-lt"/>
                        </a:rPr>
                        <a:t> desire privacy. </a:t>
                      </a:r>
                      <a:endParaRPr lang="en-GB" sz="900" dirty="0">
                        <a:effectLst/>
                        <a:latin typeface="+mn-lt"/>
                        <a:ea typeface="Times New Roman"/>
                        <a:cs typeface="Times New Roman"/>
                      </a:endParaRPr>
                    </a:p>
                  </a:txBody>
                  <a:tcPr marL="68580" marR="68580" marT="0" marB="0"/>
                </a:tc>
                <a:tc>
                  <a:txBody>
                    <a:bodyPr/>
                    <a:lstStyle/>
                    <a:p>
                      <a:pPr algn="ctr">
                        <a:spcAft>
                          <a:spcPts val="1500"/>
                        </a:spcAft>
                      </a:pPr>
                      <a:r>
                        <a:rPr lang="en-GB" sz="900" dirty="0" smtClean="0">
                          <a:latin typeface="+mn-lt"/>
                        </a:rPr>
                        <a:t>Becoming more aware of real world danger and disasters. Fears about events such as crime or storms or anxieties about a parent dying one day may replace fears they may have had as a younger child such as fear of a monster. </a:t>
                      </a:r>
                    </a:p>
                    <a:p>
                      <a:pPr algn="ctr">
                        <a:spcAft>
                          <a:spcPts val="1500"/>
                        </a:spcAft>
                      </a:pPr>
                      <a:r>
                        <a:rPr lang="en-GB" sz="900" dirty="0" smtClean="0">
                          <a:latin typeface="+mn-lt"/>
                        </a:rPr>
                        <a:t>They may insist on having their own way but are able to listen to reason. l May act unreasonable or rude when things don’t go as planned, but are as able to recognise behaviour and apologise. </a:t>
                      </a:r>
                      <a:endParaRPr lang="en-GB" sz="900" dirty="0">
                        <a:effectLst/>
                        <a:latin typeface="+mn-lt"/>
                        <a:ea typeface="Times New Roman"/>
                        <a:cs typeface="Times New Roman"/>
                      </a:endParaRPr>
                    </a:p>
                  </a:txBody>
                  <a:tcPr marL="68580" marR="68580" marT="0" marB="0"/>
                </a:tc>
                <a:tc>
                  <a:txBody>
                    <a:bodyPr/>
                    <a:lstStyle/>
                    <a:p>
                      <a:pPr algn="ctr">
                        <a:spcAft>
                          <a:spcPts val="1500"/>
                        </a:spcAft>
                      </a:pPr>
                      <a:r>
                        <a:rPr lang="en-GB" sz="900" dirty="0" smtClean="0">
                          <a:latin typeface="+mn-lt"/>
                        </a:rPr>
                        <a:t>Developing a better sense of who they are in the world. </a:t>
                      </a:r>
                    </a:p>
                    <a:p>
                      <a:pPr algn="ctr">
                        <a:spcAft>
                          <a:spcPts val="1500"/>
                        </a:spcAft>
                      </a:pPr>
                      <a:r>
                        <a:rPr lang="en-GB" sz="900" dirty="0" smtClean="0">
                          <a:latin typeface="+mn-lt"/>
                        </a:rPr>
                        <a:t>Emotionally starting to prepare for their transition to “big</a:t>
                      </a:r>
                      <a:r>
                        <a:rPr lang="en-GB" sz="900" baseline="0" dirty="0" smtClean="0">
                          <a:latin typeface="+mn-lt"/>
                        </a:rPr>
                        <a:t>” </a:t>
                      </a:r>
                      <a:r>
                        <a:rPr lang="en-GB" sz="900" dirty="0" smtClean="0">
                          <a:latin typeface="+mn-lt"/>
                        </a:rPr>
                        <a:t>school </a:t>
                      </a:r>
                    </a:p>
                    <a:p>
                      <a:pPr algn="ctr">
                        <a:spcAft>
                          <a:spcPts val="1500"/>
                        </a:spcAft>
                      </a:pPr>
                      <a:r>
                        <a:rPr lang="en-GB" sz="900" dirty="0" smtClean="0">
                          <a:latin typeface="+mn-lt"/>
                        </a:rPr>
                        <a:t>transition into adolescence can trigger a host of emotions; excitement, uncertainty, trepidation and even embarrassment. </a:t>
                      </a:r>
                    </a:p>
                    <a:p>
                      <a:pPr algn="ctr">
                        <a:spcAft>
                          <a:spcPts val="1500"/>
                        </a:spcAft>
                      </a:pPr>
                      <a:r>
                        <a:rPr lang="en-GB" sz="900" dirty="0" smtClean="0">
                          <a:latin typeface="+mn-lt"/>
                        </a:rPr>
                        <a:t>May see some volatility in their emotions. </a:t>
                      </a:r>
                      <a:r>
                        <a:rPr lang="en-GB" sz="900" dirty="0">
                          <a:effectLst/>
                          <a:latin typeface="+mn-lt"/>
                        </a:rPr>
                        <a:t> </a:t>
                      </a:r>
                      <a:endParaRPr lang="en-GB" sz="900" dirty="0">
                        <a:effectLst/>
                        <a:latin typeface="+mn-lt"/>
                        <a:ea typeface="Times New Roman"/>
                        <a:cs typeface="Times New Roman"/>
                      </a:endParaRPr>
                    </a:p>
                  </a:txBody>
                  <a:tcPr marL="68580" marR="68580" marT="0" marB="0"/>
                </a:tc>
                <a:tc>
                  <a:txBody>
                    <a:bodyPr/>
                    <a:lstStyle/>
                    <a:p>
                      <a:pPr algn="ctr">
                        <a:spcAft>
                          <a:spcPts val="1500"/>
                        </a:spcAft>
                      </a:pPr>
                      <a:r>
                        <a:rPr lang="en-GB" sz="900" dirty="0" smtClean="0">
                          <a:effectLst/>
                          <a:latin typeface="+mn-lt"/>
                        </a:rPr>
                        <a:t>Becomes more aware of or questions sexuality</a:t>
                      </a:r>
                    </a:p>
                    <a:p>
                      <a:pPr marL="0" marR="0" indent="0" algn="ctr" defTabSz="914400" rtl="0" eaLnBrk="1" fontAlgn="auto" latinLnBrk="0" hangingPunct="1">
                        <a:lnSpc>
                          <a:spcPct val="100000"/>
                        </a:lnSpc>
                        <a:spcBef>
                          <a:spcPts val="0"/>
                        </a:spcBef>
                        <a:spcAft>
                          <a:spcPts val="1500"/>
                        </a:spcAft>
                        <a:buClrTx/>
                        <a:buSzTx/>
                        <a:buFontTx/>
                        <a:buNone/>
                        <a:tabLst/>
                        <a:defRPr/>
                      </a:pPr>
                      <a:r>
                        <a:rPr lang="en-GB" sz="900" b="0" i="0" kern="1200" dirty="0" smtClean="0">
                          <a:solidFill>
                            <a:schemeClr val="dk1"/>
                          </a:solidFill>
                          <a:effectLst/>
                          <a:latin typeface="+mn-lt"/>
                          <a:ea typeface="+mn-ea"/>
                          <a:cs typeface="+mn-cs"/>
                        </a:rPr>
                        <a:t>Starts to resist physical affection from parents</a:t>
                      </a:r>
                    </a:p>
                    <a:p>
                      <a:pPr algn="ctr">
                        <a:spcAft>
                          <a:spcPts val="1500"/>
                        </a:spcAft>
                      </a:pPr>
                      <a:r>
                        <a:rPr lang="en-GB" sz="900" dirty="0">
                          <a:effectLst/>
                          <a:latin typeface="+mn-lt"/>
                        </a:rPr>
                        <a:t> </a:t>
                      </a:r>
                      <a:r>
                        <a:rPr lang="en-GB" sz="900" dirty="0" smtClean="0">
                          <a:effectLst/>
                          <a:latin typeface="+mn-lt"/>
                        </a:rPr>
                        <a:t>Previous</a:t>
                      </a:r>
                      <a:r>
                        <a:rPr lang="en-GB" sz="900" baseline="0" dirty="0" smtClean="0">
                          <a:effectLst/>
                          <a:latin typeface="+mn-lt"/>
                        </a:rPr>
                        <a:t> positive self-esteem may be challenged at this age</a:t>
                      </a:r>
                    </a:p>
                    <a:p>
                      <a:pPr algn="ctr">
                        <a:spcAft>
                          <a:spcPts val="1500"/>
                        </a:spcAft>
                      </a:pPr>
                      <a:r>
                        <a:rPr lang="en-GB" sz="900" baseline="0" dirty="0" smtClean="0">
                          <a:effectLst/>
                          <a:latin typeface="+mn-lt"/>
                          <a:ea typeface="Times New Roman"/>
                          <a:cs typeface="Times New Roman"/>
                        </a:rPr>
                        <a:t>Embarrassment and awkwardness may cause emerging anxiety</a:t>
                      </a:r>
                      <a:endParaRPr lang="en-GB" sz="900" dirty="0">
                        <a:effectLst/>
                        <a:latin typeface="+mn-lt"/>
                        <a:ea typeface="Times New Roman"/>
                        <a:cs typeface="Times New Roman"/>
                      </a:endParaRPr>
                    </a:p>
                  </a:txBody>
                  <a:tcPr marL="68580" marR="68580" marT="0" marB="0"/>
                </a:tc>
              </a:tr>
              <a:tr h="1104697">
                <a:tc>
                  <a:txBody>
                    <a:bodyPr/>
                    <a:lstStyle/>
                    <a:p>
                      <a:pPr algn="ctr">
                        <a:spcAft>
                          <a:spcPts val="1500"/>
                        </a:spcAft>
                      </a:pPr>
                      <a:r>
                        <a:rPr lang="en-GB" sz="1100">
                          <a:effectLst/>
                        </a:rPr>
                        <a:t>Self-Regulation</a:t>
                      </a:r>
                      <a:endParaRPr lang="en-GB" sz="1100">
                        <a:effectLst/>
                        <a:latin typeface="Calibri"/>
                        <a:ea typeface="Times New Roman"/>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1500"/>
                        </a:spcAft>
                        <a:buClrTx/>
                        <a:buSzTx/>
                        <a:buFontTx/>
                        <a:buNone/>
                        <a:tabLst/>
                        <a:defRPr/>
                      </a:pPr>
                      <a:r>
                        <a:rPr lang="en-GB" sz="900" dirty="0">
                          <a:effectLst/>
                          <a:latin typeface="+mn-lt"/>
                        </a:rPr>
                        <a:t> </a:t>
                      </a:r>
                      <a:r>
                        <a:rPr lang="en-GB" sz="900" dirty="0" smtClean="0">
                          <a:effectLst/>
                          <a:latin typeface="+mn-lt"/>
                        </a:rPr>
                        <a:t>B</a:t>
                      </a:r>
                      <a:r>
                        <a:rPr lang="en-GB" sz="900" dirty="0" smtClean="0">
                          <a:latin typeface="+mn-lt"/>
                        </a:rPr>
                        <a:t>ecomes more balanced in coping with frustration, failure and disappointment</a:t>
                      </a:r>
                      <a:r>
                        <a:rPr lang="en-GB" sz="900" dirty="0" smtClean="0">
                          <a:effectLst/>
                          <a:latin typeface="+mn-lt"/>
                        </a:rPr>
                        <a:t> </a:t>
                      </a:r>
                      <a:endParaRPr lang="en-GB" sz="900" dirty="0" smtClean="0">
                        <a:effectLst/>
                        <a:latin typeface="+mn-lt"/>
                        <a:ea typeface="Times New Roman"/>
                        <a:cs typeface="Times New Roman"/>
                      </a:endParaRPr>
                    </a:p>
                    <a:p>
                      <a:pPr algn="ctr">
                        <a:spcAft>
                          <a:spcPts val="1500"/>
                        </a:spcAft>
                      </a:pPr>
                      <a:endParaRPr lang="en-GB" sz="900" dirty="0">
                        <a:effectLst/>
                        <a:latin typeface="+mn-lt"/>
                        <a:ea typeface="Times New Roman"/>
                        <a:cs typeface="Times New Roman"/>
                      </a:endParaRPr>
                    </a:p>
                  </a:txBody>
                  <a:tcPr marL="68580" marR="68580" marT="0" marB="0"/>
                </a:tc>
                <a:tc>
                  <a:txBody>
                    <a:bodyPr/>
                    <a:lstStyle/>
                    <a:p>
                      <a:pPr algn="ctr">
                        <a:spcAft>
                          <a:spcPts val="1500"/>
                        </a:spcAft>
                      </a:pPr>
                      <a:r>
                        <a:rPr lang="en-GB" sz="900" dirty="0" smtClean="0">
                          <a:latin typeface="+mn-lt"/>
                        </a:rPr>
                        <a:t>may also be moody and may be upset one minute and then fine the next</a:t>
                      </a:r>
                      <a:r>
                        <a:rPr lang="en-GB" sz="900" dirty="0">
                          <a:effectLst/>
                          <a:latin typeface="+mn-lt"/>
                        </a:rPr>
                        <a:t> </a:t>
                      </a:r>
                      <a:endParaRPr lang="en-GB" sz="900" dirty="0" smtClean="0">
                        <a:effectLst/>
                        <a:latin typeface="+mn-lt"/>
                      </a:endParaRPr>
                    </a:p>
                    <a:p>
                      <a:pPr algn="ctr">
                        <a:spcAft>
                          <a:spcPts val="1500"/>
                        </a:spcAft>
                      </a:pPr>
                      <a:r>
                        <a:rPr lang="en-GB" sz="900" dirty="0" smtClean="0">
                          <a:latin typeface="+mn-lt"/>
                        </a:rPr>
                        <a:t>Seeks out peers to cope with uncomfortable emotions but are able to rely on own resources</a:t>
                      </a:r>
                      <a:endParaRPr lang="en-GB" sz="900" dirty="0">
                        <a:effectLst/>
                        <a:latin typeface="+mn-lt"/>
                        <a:ea typeface="Times New Roman"/>
                        <a:cs typeface="Times New Roman"/>
                      </a:endParaRPr>
                    </a:p>
                  </a:txBody>
                  <a:tcPr marL="68580" marR="68580" marT="0" marB="0"/>
                </a:tc>
                <a:tc>
                  <a:txBody>
                    <a:bodyPr/>
                    <a:lstStyle/>
                    <a:p>
                      <a:pPr algn="ctr">
                        <a:spcAft>
                          <a:spcPts val="1500"/>
                        </a:spcAft>
                      </a:pPr>
                      <a:r>
                        <a:rPr lang="en-GB" sz="900" dirty="0" smtClean="0">
                          <a:latin typeface="+mn-lt"/>
                        </a:rPr>
                        <a:t>Stress will</a:t>
                      </a:r>
                      <a:r>
                        <a:rPr lang="en-GB" sz="900" baseline="0" dirty="0" smtClean="0">
                          <a:latin typeface="+mn-lt"/>
                        </a:rPr>
                        <a:t> </a:t>
                      </a:r>
                      <a:r>
                        <a:rPr lang="en-GB" sz="900" dirty="0" smtClean="0">
                          <a:latin typeface="+mn-lt"/>
                        </a:rPr>
                        <a:t>play a huge role in mood swings </a:t>
                      </a:r>
                    </a:p>
                    <a:p>
                      <a:pPr algn="ctr">
                        <a:spcAft>
                          <a:spcPts val="1500"/>
                        </a:spcAft>
                      </a:pPr>
                      <a:r>
                        <a:rPr lang="en-GB" sz="900" dirty="0" smtClean="0">
                          <a:effectLst/>
                          <a:latin typeface="+mn-lt"/>
                        </a:rPr>
                        <a:t>May</a:t>
                      </a:r>
                      <a:r>
                        <a:rPr lang="en-GB" sz="900" baseline="0" dirty="0" smtClean="0">
                          <a:effectLst/>
                          <a:latin typeface="+mn-lt"/>
                        </a:rPr>
                        <a:t> become emotional very easily and struggle to calm down</a:t>
                      </a:r>
                      <a:r>
                        <a:rPr lang="en-GB" sz="900" dirty="0">
                          <a:effectLst/>
                          <a:latin typeface="+mn-lt"/>
                        </a:rPr>
                        <a:t> </a:t>
                      </a:r>
                      <a:endParaRPr lang="en-GB" sz="900" dirty="0">
                        <a:effectLst/>
                        <a:latin typeface="+mn-lt"/>
                        <a:ea typeface="Times New Roman"/>
                        <a:cs typeface="Times New Roman"/>
                      </a:endParaRPr>
                    </a:p>
                  </a:txBody>
                  <a:tcPr marL="68580" marR="68580" marT="0" marB="0"/>
                </a:tc>
                <a:tc>
                  <a:txBody>
                    <a:bodyPr/>
                    <a:lstStyle/>
                    <a:p>
                      <a:pPr algn="ctr">
                        <a:spcAft>
                          <a:spcPts val="1500"/>
                        </a:spcAft>
                      </a:pPr>
                      <a:r>
                        <a:rPr lang="en-GB" sz="900" dirty="0" smtClean="0">
                          <a:effectLst/>
                          <a:latin typeface="+mn-lt"/>
                        </a:rPr>
                        <a:t>Experiences mood swings regularly</a:t>
                      </a:r>
                      <a:r>
                        <a:rPr lang="en-GB" sz="900" baseline="0" dirty="0" smtClean="0">
                          <a:effectLst/>
                          <a:latin typeface="+mn-lt"/>
                        </a:rPr>
                        <a:t> – struggles to accept that their mood is low/negative</a:t>
                      </a:r>
                      <a:r>
                        <a:rPr lang="en-GB" sz="900" dirty="0">
                          <a:effectLst/>
                          <a:latin typeface="+mn-lt"/>
                        </a:rPr>
                        <a:t> </a:t>
                      </a:r>
                      <a:endParaRPr lang="en-GB" sz="900" dirty="0">
                        <a:effectLst/>
                        <a:latin typeface="+mn-lt"/>
                        <a:ea typeface="Times New Roman"/>
                        <a:cs typeface="Times New Roman"/>
                      </a:endParaRPr>
                    </a:p>
                  </a:txBody>
                  <a:tcPr marL="68580" marR="68580" marT="0" marB="0"/>
                </a:tc>
              </a:tr>
              <a:tr h="921800">
                <a:tc>
                  <a:txBody>
                    <a:bodyPr/>
                    <a:lstStyle/>
                    <a:p>
                      <a:pPr algn="ctr">
                        <a:spcAft>
                          <a:spcPts val="1500"/>
                        </a:spcAft>
                      </a:pPr>
                      <a:r>
                        <a:rPr lang="en-GB" sz="1100">
                          <a:effectLst/>
                        </a:rPr>
                        <a:t>Motivation</a:t>
                      </a:r>
                      <a:endParaRPr lang="en-GB" sz="1100">
                        <a:effectLst/>
                        <a:latin typeface="Calibri"/>
                        <a:ea typeface="Times New Roman"/>
                        <a:cs typeface="Times New Roman"/>
                      </a:endParaRPr>
                    </a:p>
                  </a:txBody>
                  <a:tcPr marL="68580" marR="68580" marT="0" marB="0"/>
                </a:tc>
                <a:tc>
                  <a:txBody>
                    <a:bodyPr/>
                    <a:lstStyle/>
                    <a:p>
                      <a:pPr algn="ctr">
                        <a:spcAft>
                          <a:spcPts val="1500"/>
                        </a:spcAft>
                      </a:pPr>
                      <a:r>
                        <a:rPr lang="en-GB" sz="900" dirty="0">
                          <a:effectLst/>
                          <a:latin typeface="+mn-lt"/>
                        </a:rPr>
                        <a:t> </a:t>
                      </a:r>
                      <a:r>
                        <a:rPr lang="en-GB" sz="900" dirty="0" smtClean="0">
                          <a:effectLst/>
                          <a:latin typeface="+mn-lt"/>
                        </a:rPr>
                        <a:t>Enjoys</a:t>
                      </a:r>
                      <a:r>
                        <a:rPr lang="en-GB" sz="900" baseline="0" dirty="0" smtClean="0">
                          <a:effectLst/>
                          <a:latin typeface="+mn-lt"/>
                        </a:rPr>
                        <a:t> being given responsibility but can push boundaries</a:t>
                      </a:r>
                      <a:endParaRPr lang="en-GB" sz="900" dirty="0">
                        <a:effectLst/>
                        <a:latin typeface="+mn-lt"/>
                        <a:ea typeface="Times New Roman"/>
                        <a:cs typeface="Times New Roman"/>
                      </a:endParaRPr>
                    </a:p>
                  </a:txBody>
                  <a:tcPr marL="68580" marR="68580" marT="0" marB="0"/>
                </a:tc>
                <a:tc>
                  <a:txBody>
                    <a:bodyPr/>
                    <a:lstStyle/>
                    <a:p>
                      <a:pPr algn="ctr">
                        <a:spcAft>
                          <a:spcPts val="1500"/>
                        </a:spcAft>
                      </a:pPr>
                      <a:r>
                        <a:rPr lang="en-GB" sz="900" dirty="0" smtClean="0">
                          <a:latin typeface="+mn-lt"/>
                        </a:rPr>
                        <a:t>strong desire to belong to a group and establish their place within the social order at school. As a result, many will become vulnerable to peer pressure because they want to impress their peer group</a:t>
                      </a:r>
                      <a:r>
                        <a:rPr lang="en-GB" sz="900" dirty="0">
                          <a:effectLst/>
                          <a:latin typeface="+mn-lt"/>
                        </a:rPr>
                        <a:t> </a:t>
                      </a:r>
                      <a:endParaRPr lang="en-GB" sz="900" dirty="0">
                        <a:effectLst/>
                        <a:latin typeface="+mn-lt"/>
                        <a:ea typeface="Times New Roman"/>
                        <a:cs typeface="Times New Roman"/>
                      </a:endParaRPr>
                    </a:p>
                  </a:txBody>
                  <a:tcPr marL="68580" marR="68580" marT="0" marB="0"/>
                </a:tc>
                <a:tc>
                  <a:txBody>
                    <a:bodyPr/>
                    <a:lstStyle/>
                    <a:p>
                      <a:pPr algn="ctr">
                        <a:spcAft>
                          <a:spcPts val="1500"/>
                        </a:spcAft>
                      </a:pPr>
                      <a:r>
                        <a:rPr lang="en-GB" sz="900" dirty="0" smtClean="0">
                          <a:latin typeface="+mn-lt"/>
                        </a:rPr>
                        <a:t>Admires and imitates older children</a:t>
                      </a:r>
                      <a:r>
                        <a:rPr lang="en-GB" sz="900" dirty="0">
                          <a:effectLst/>
                          <a:latin typeface="+mn-lt"/>
                        </a:rPr>
                        <a:t> </a:t>
                      </a:r>
                      <a:endParaRPr lang="en-GB" sz="900" dirty="0">
                        <a:effectLst/>
                        <a:latin typeface="+mn-lt"/>
                        <a:ea typeface="Times New Roman"/>
                        <a:cs typeface="Times New Roman"/>
                      </a:endParaRPr>
                    </a:p>
                  </a:txBody>
                  <a:tcPr marL="68580" marR="68580" marT="0" marB="0"/>
                </a:tc>
                <a:tc>
                  <a:txBody>
                    <a:bodyPr/>
                    <a:lstStyle/>
                    <a:p>
                      <a:pPr algn="ctr">
                        <a:spcAft>
                          <a:spcPts val="1500"/>
                        </a:spcAft>
                      </a:pPr>
                      <a:r>
                        <a:rPr lang="en-GB" sz="900" dirty="0" smtClean="0">
                          <a:effectLst/>
                          <a:latin typeface="+mn-lt"/>
                        </a:rPr>
                        <a:t>Focussing on school transition and physical transition from child to adolescence</a:t>
                      </a:r>
                      <a:r>
                        <a:rPr lang="en-GB" sz="900" baseline="0" dirty="0" smtClean="0">
                          <a:effectLst/>
                          <a:latin typeface="+mn-lt"/>
                        </a:rPr>
                        <a:t> </a:t>
                      </a:r>
                      <a:r>
                        <a:rPr lang="en-GB" sz="900" dirty="0">
                          <a:effectLst/>
                          <a:latin typeface="+mn-lt"/>
                        </a:rPr>
                        <a:t> </a:t>
                      </a:r>
                      <a:endParaRPr lang="en-GB" sz="900" dirty="0">
                        <a:effectLst/>
                        <a:latin typeface="+mn-lt"/>
                        <a:ea typeface="Times New Roman"/>
                        <a:cs typeface="Times New Roman"/>
                      </a:endParaRPr>
                    </a:p>
                  </a:txBody>
                  <a:tcPr marL="68580" marR="68580" marT="0" marB="0"/>
                </a:tc>
              </a:tr>
              <a:tr h="895320">
                <a:tc>
                  <a:txBody>
                    <a:bodyPr/>
                    <a:lstStyle/>
                    <a:p>
                      <a:pPr algn="ctr">
                        <a:spcAft>
                          <a:spcPts val="1500"/>
                        </a:spcAft>
                      </a:pPr>
                      <a:r>
                        <a:rPr lang="en-GB" sz="1100">
                          <a:effectLst/>
                        </a:rPr>
                        <a:t>Empathy</a:t>
                      </a:r>
                      <a:endParaRPr lang="en-GB" sz="1100">
                        <a:effectLst/>
                        <a:latin typeface="Calibri"/>
                        <a:ea typeface="Times New Roman"/>
                        <a:cs typeface="Times New Roman"/>
                      </a:endParaRPr>
                    </a:p>
                  </a:txBody>
                  <a:tcPr marL="68580" marR="68580" marT="0" marB="0"/>
                </a:tc>
                <a:tc>
                  <a:txBody>
                    <a:bodyPr/>
                    <a:lstStyle/>
                    <a:p>
                      <a:pPr algn="ctr">
                        <a:spcAft>
                          <a:spcPts val="1500"/>
                        </a:spcAft>
                      </a:pPr>
                      <a:r>
                        <a:rPr lang="en-GB" sz="900" dirty="0" smtClean="0">
                          <a:latin typeface="+mn-lt"/>
                        </a:rPr>
                        <a:t>Most are able to mask their true thoughts or emotions to spare someone’s feelings. </a:t>
                      </a:r>
                      <a:r>
                        <a:rPr lang="en-GB" sz="900" dirty="0">
                          <a:effectLst/>
                          <a:latin typeface="+mn-lt"/>
                        </a:rPr>
                        <a:t> </a:t>
                      </a:r>
                      <a:endParaRPr lang="en-GB" sz="900" dirty="0">
                        <a:effectLst/>
                        <a:latin typeface="+mn-lt"/>
                        <a:ea typeface="Times New Roman"/>
                        <a:cs typeface="Times New Roman"/>
                      </a:endParaRPr>
                    </a:p>
                  </a:txBody>
                  <a:tcPr marL="68580" marR="68580" marT="0" marB="0"/>
                </a:tc>
                <a:tc>
                  <a:txBody>
                    <a:bodyPr/>
                    <a:lstStyle/>
                    <a:p>
                      <a:pPr algn="ctr"/>
                      <a:r>
                        <a:rPr lang="en-GB" sz="900" b="0" i="0" kern="1200" dirty="0" smtClean="0">
                          <a:solidFill>
                            <a:schemeClr val="dk1"/>
                          </a:solidFill>
                          <a:effectLst/>
                          <a:latin typeface="+mn-lt"/>
                          <a:ea typeface="+mn-ea"/>
                          <a:cs typeface="+mn-cs"/>
                        </a:rPr>
                        <a:t>Can put herself in someone else’s shoes and imagine how someone might feel.</a:t>
                      </a:r>
                    </a:p>
                    <a:p>
                      <a:pPr algn="ctr"/>
                      <a:r>
                        <a:rPr lang="en-GB" sz="900" b="0" i="0" kern="1200" dirty="0" smtClean="0">
                          <a:solidFill>
                            <a:schemeClr val="dk1"/>
                          </a:solidFill>
                          <a:effectLst/>
                          <a:latin typeface="+mn-lt"/>
                          <a:ea typeface="+mn-ea"/>
                          <a:cs typeface="+mn-cs"/>
                        </a:rPr>
                        <a:t>Can imagine what kind of action or response might help a person feel better.</a:t>
                      </a:r>
                    </a:p>
                  </a:txBody>
                  <a:tcPr marL="68580" marR="68580" marT="0" marB="0"/>
                </a:tc>
                <a:tc>
                  <a:txBody>
                    <a:bodyPr/>
                    <a:lstStyle/>
                    <a:p>
                      <a:pPr marL="0" marR="0" indent="0" algn="ctr" defTabSz="914400" rtl="0" eaLnBrk="1" fontAlgn="auto" latinLnBrk="0" hangingPunct="1">
                        <a:lnSpc>
                          <a:spcPct val="100000"/>
                        </a:lnSpc>
                        <a:spcBef>
                          <a:spcPts val="0"/>
                        </a:spcBef>
                        <a:spcAft>
                          <a:spcPts val="1500"/>
                        </a:spcAft>
                        <a:buClrTx/>
                        <a:buSzTx/>
                        <a:buFontTx/>
                        <a:buNone/>
                        <a:tabLst/>
                        <a:defRPr/>
                      </a:pPr>
                      <a:r>
                        <a:rPr lang="en-GB" sz="900" b="0" i="0" kern="1200" dirty="0" smtClean="0">
                          <a:solidFill>
                            <a:schemeClr val="dk1"/>
                          </a:solidFill>
                          <a:effectLst/>
                          <a:latin typeface="+mn-lt"/>
                          <a:ea typeface="+mn-ea"/>
                          <a:cs typeface="+mn-cs"/>
                        </a:rPr>
                        <a:t>Understands that she is a distinct person from those around her and that other people may have different feelings and perspective than her own.</a:t>
                      </a:r>
                      <a:r>
                        <a:rPr lang="en-GB" sz="900" dirty="0">
                          <a:effectLst/>
                          <a:latin typeface="+mn-lt"/>
                        </a:rPr>
                        <a:t> </a:t>
                      </a:r>
                      <a:endParaRPr lang="en-GB" sz="900" dirty="0">
                        <a:effectLst/>
                        <a:latin typeface="+mn-lt"/>
                        <a:ea typeface="Times New Roman"/>
                        <a:cs typeface="Times New Roman"/>
                      </a:endParaRPr>
                    </a:p>
                  </a:txBody>
                  <a:tcPr marL="68580" marR="68580" marT="0" marB="0"/>
                </a:tc>
                <a:tc>
                  <a:txBody>
                    <a:bodyPr/>
                    <a:lstStyle/>
                    <a:p>
                      <a:pPr algn="ctr">
                        <a:spcAft>
                          <a:spcPts val="1500"/>
                        </a:spcAft>
                      </a:pPr>
                      <a:r>
                        <a:rPr lang="en-GB" sz="900" b="0" i="0" kern="1200" dirty="0" smtClean="0">
                          <a:solidFill>
                            <a:schemeClr val="dk1"/>
                          </a:solidFill>
                          <a:effectLst/>
                          <a:latin typeface="+mn-lt"/>
                          <a:ea typeface="+mn-ea"/>
                          <a:cs typeface="+mn-cs"/>
                        </a:rPr>
                        <a:t>May</a:t>
                      </a:r>
                      <a:r>
                        <a:rPr lang="en-GB" sz="900" b="0" i="0" kern="1200" baseline="0" dirty="0" smtClean="0">
                          <a:solidFill>
                            <a:schemeClr val="dk1"/>
                          </a:solidFill>
                          <a:effectLst/>
                          <a:latin typeface="+mn-lt"/>
                          <a:ea typeface="+mn-ea"/>
                          <a:cs typeface="+mn-cs"/>
                        </a:rPr>
                        <a:t> push boundaries and intentionally cause upset</a:t>
                      </a:r>
                    </a:p>
                    <a:p>
                      <a:pPr algn="ctr">
                        <a:spcAft>
                          <a:spcPts val="1500"/>
                        </a:spcAft>
                      </a:pPr>
                      <a:endParaRPr lang="en-GB" sz="900" dirty="0">
                        <a:effectLst/>
                        <a:latin typeface="+mn-lt"/>
                        <a:ea typeface="Times New Roman"/>
                        <a:cs typeface="Times New Roman"/>
                      </a:endParaRPr>
                    </a:p>
                  </a:txBody>
                  <a:tcPr marL="68580" marR="68580" marT="0" marB="0"/>
                </a:tc>
              </a:tr>
              <a:tr h="1365352">
                <a:tc>
                  <a:txBody>
                    <a:bodyPr/>
                    <a:lstStyle/>
                    <a:p>
                      <a:pPr algn="ctr">
                        <a:spcAft>
                          <a:spcPts val="1500"/>
                        </a:spcAft>
                      </a:pPr>
                      <a:r>
                        <a:rPr lang="en-GB" sz="1100" dirty="0">
                          <a:effectLst/>
                        </a:rPr>
                        <a:t>Social Skills</a:t>
                      </a:r>
                      <a:endParaRPr lang="en-GB" sz="1100" dirty="0">
                        <a:effectLst/>
                        <a:latin typeface="Calibri"/>
                        <a:ea typeface="Times New Roman"/>
                        <a:cs typeface="Times New Roman"/>
                      </a:endParaRPr>
                    </a:p>
                  </a:txBody>
                  <a:tcPr marL="68580" marR="68580" marT="0" marB="0"/>
                </a:tc>
                <a:tc>
                  <a:txBody>
                    <a:bodyPr/>
                    <a:lstStyle/>
                    <a:p>
                      <a:pPr algn="ctr">
                        <a:spcAft>
                          <a:spcPts val="1500"/>
                        </a:spcAft>
                      </a:pPr>
                      <a:r>
                        <a:rPr lang="en-GB" sz="900" dirty="0" smtClean="0">
                          <a:latin typeface="+mn-lt"/>
                        </a:rPr>
                        <a:t>Seek direct physical contact from caregivers when under stress but may resist physical contact at other times</a:t>
                      </a:r>
                      <a:r>
                        <a:rPr lang="en-GB" sz="900" dirty="0">
                          <a:effectLst/>
                          <a:latin typeface="+mn-lt"/>
                        </a:rPr>
                        <a:t> </a:t>
                      </a:r>
                      <a:endParaRPr lang="en-GB" sz="900" dirty="0">
                        <a:effectLst/>
                        <a:latin typeface="+mn-lt"/>
                        <a:ea typeface="Times New Roman"/>
                        <a:cs typeface="Times New Roman"/>
                      </a:endParaRPr>
                    </a:p>
                  </a:txBody>
                  <a:tcPr marL="68580" marR="68580" marT="0" marB="0"/>
                </a:tc>
                <a:tc>
                  <a:txBody>
                    <a:bodyPr/>
                    <a:lstStyle/>
                    <a:p>
                      <a:pPr algn="ctr">
                        <a:spcAft>
                          <a:spcPts val="1500"/>
                        </a:spcAft>
                      </a:pPr>
                      <a:r>
                        <a:rPr lang="en-GB" sz="900" dirty="0">
                          <a:effectLst/>
                          <a:latin typeface="+mn-lt"/>
                        </a:rPr>
                        <a:t> </a:t>
                      </a:r>
                      <a:r>
                        <a:rPr lang="en-GB" sz="900" dirty="0" smtClean="0">
                          <a:effectLst/>
                          <a:latin typeface="+mn-lt"/>
                        </a:rPr>
                        <a:t>B</a:t>
                      </a:r>
                      <a:r>
                        <a:rPr lang="en-GB" sz="900" dirty="0" smtClean="0">
                          <a:latin typeface="+mn-lt"/>
                        </a:rPr>
                        <a:t>etter able to handle conflict.</a:t>
                      </a:r>
                    </a:p>
                    <a:p>
                      <a:pPr algn="ctr">
                        <a:spcAft>
                          <a:spcPts val="1500"/>
                        </a:spcAft>
                      </a:pPr>
                      <a:r>
                        <a:rPr lang="en-GB" sz="900" dirty="0" smtClean="0">
                          <a:latin typeface="+mn-lt"/>
                        </a:rPr>
                        <a:t>to seek relationships independent of their family, including sleep overs at friends’ houses.  </a:t>
                      </a:r>
                      <a:endParaRPr lang="en-GB" sz="900" dirty="0">
                        <a:effectLst/>
                        <a:latin typeface="+mn-lt"/>
                        <a:ea typeface="Times New Roman"/>
                        <a:cs typeface="Times New Roman"/>
                      </a:endParaRPr>
                    </a:p>
                  </a:txBody>
                  <a:tcPr marL="68580" marR="68580" marT="0" marB="0"/>
                </a:tc>
                <a:tc>
                  <a:txBody>
                    <a:bodyPr/>
                    <a:lstStyle/>
                    <a:p>
                      <a:pPr algn="ctr">
                        <a:spcAft>
                          <a:spcPts val="1500"/>
                        </a:spcAft>
                      </a:pPr>
                      <a:r>
                        <a:rPr lang="en-GB" sz="900" dirty="0" smtClean="0">
                          <a:effectLst/>
                          <a:latin typeface="+mn-lt"/>
                        </a:rPr>
                        <a:t>Begins to question Authority</a:t>
                      </a:r>
                      <a:r>
                        <a:rPr lang="en-GB" sz="900" dirty="0">
                          <a:effectLst/>
                          <a:latin typeface="+mn-lt"/>
                        </a:rPr>
                        <a:t> </a:t>
                      </a:r>
                      <a:endParaRPr lang="en-GB" sz="900" dirty="0" smtClean="0">
                        <a:effectLst/>
                        <a:latin typeface="+mn-lt"/>
                      </a:endParaRPr>
                    </a:p>
                    <a:p>
                      <a:pPr marL="0" marR="0" indent="0" algn="ctr" defTabSz="914400" rtl="0" eaLnBrk="1" fontAlgn="auto" latinLnBrk="0" hangingPunct="1">
                        <a:lnSpc>
                          <a:spcPct val="100000"/>
                        </a:lnSpc>
                        <a:spcBef>
                          <a:spcPts val="0"/>
                        </a:spcBef>
                        <a:spcAft>
                          <a:spcPts val="1500"/>
                        </a:spcAft>
                        <a:buClrTx/>
                        <a:buSzTx/>
                        <a:buFontTx/>
                        <a:buNone/>
                        <a:tabLst/>
                        <a:defRPr/>
                      </a:pPr>
                      <a:r>
                        <a:rPr lang="en-GB" sz="900" dirty="0" smtClean="0">
                          <a:latin typeface="+mn-lt"/>
                        </a:rPr>
                        <a:t>More skilled at handling conflict and negotiating solutions with friends. </a:t>
                      </a:r>
                    </a:p>
                    <a:p>
                      <a:pPr algn="ctr">
                        <a:spcAft>
                          <a:spcPts val="1500"/>
                        </a:spcAft>
                      </a:pPr>
                      <a:endParaRPr lang="en-GB" sz="900" dirty="0">
                        <a:effectLst/>
                        <a:latin typeface="+mn-lt"/>
                        <a:ea typeface="Times New Roman"/>
                        <a:cs typeface="Times New Roman"/>
                      </a:endParaRPr>
                    </a:p>
                  </a:txBody>
                  <a:tcPr marL="68580" marR="68580" marT="0" marB="0"/>
                </a:tc>
                <a:tc>
                  <a:txBody>
                    <a:bodyPr/>
                    <a:lstStyle/>
                    <a:p>
                      <a:pPr algn="ctr">
                        <a:spcAft>
                          <a:spcPts val="1500"/>
                        </a:spcAft>
                      </a:pPr>
                      <a:r>
                        <a:rPr lang="en-GB" sz="900" dirty="0">
                          <a:effectLst/>
                          <a:latin typeface="+mn-lt"/>
                        </a:rPr>
                        <a:t> </a:t>
                      </a:r>
                      <a:r>
                        <a:rPr lang="en-GB" sz="900" dirty="0" smtClean="0">
                          <a:effectLst/>
                          <a:latin typeface="+mn-lt"/>
                        </a:rPr>
                        <a:t>Forms strong bonds with same sex friends</a:t>
                      </a:r>
                    </a:p>
                    <a:p>
                      <a:pPr marL="0" marR="0" indent="0" algn="ctr" defTabSz="914400" rtl="0" eaLnBrk="1" fontAlgn="auto" latinLnBrk="0" hangingPunct="1">
                        <a:lnSpc>
                          <a:spcPct val="100000"/>
                        </a:lnSpc>
                        <a:spcBef>
                          <a:spcPts val="0"/>
                        </a:spcBef>
                        <a:spcAft>
                          <a:spcPts val="1500"/>
                        </a:spcAft>
                        <a:buClrTx/>
                        <a:buSzTx/>
                        <a:buFontTx/>
                        <a:buNone/>
                        <a:tabLst/>
                        <a:defRPr/>
                      </a:pPr>
                      <a:r>
                        <a:rPr lang="en-GB" sz="900" b="0" i="0" kern="1200" dirty="0" smtClean="0">
                          <a:solidFill>
                            <a:schemeClr val="dk1"/>
                          </a:solidFill>
                          <a:effectLst/>
                          <a:latin typeface="+mn-lt"/>
                          <a:ea typeface="+mn-ea"/>
                          <a:cs typeface="+mn-cs"/>
                        </a:rPr>
                        <a:t>often lose interest in family matters. When at home, they may want to be alone, hanging out in their rooms.</a:t>
                      </a:r>
                    </a:p>
                    <a:p>
                      <a:pPr algn="ctr">
                        <a:spcAft>
                          <a:spcPts val="1500"/>
                        </a:spcAft>
                      </a:pPr>
                      <a:r>
                        <a:rPr lang="en-GB" sz="900" dirty="0" smtClean="0">
                          <a:effectLst/>
                          <a:latin typeface="+mn-lt"/>
                          <a:ea typeface="Times New Roman"/>
                          <a:cs typeface="Times New Roman"/>
                        </a:rPr>
                        <a:t>Can be embarrassed</a:t>
                      </a:r>
                      <a:r>
                        <a:rPr lang="en-GB" sz="900" baseline="0" dirty="0" smtClean="0">
                          <a:effectLst/>
                          <a:latin typeface="+mn-lt"/>
                          <a:ea typeface="Times New Roman"/>
                          <a:cs typeface="Times New Roman"/>
                        </a:rPr>
                        <a:t> easily  - may sulk with teachers more</a:t>
                      </a:r>
                      <a:endParaRPr lang="en-GB" sz="900" dirty="0">
                        <a:effectLst/>
                        <a:latin typeface="+mn-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134831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04664"/>
            <a:ext cx="7992888" cy="5909310"/>
          </a:xfrm>
          <a:prstGeom prst="rect">
            <a:avLst/>
          </a:prstGeom>
        </p:spPr>
        <p:txBody>
          <a:bodyPr wrap="square">
            <a:spAutoFit/>
          </a:bodyPr>
          <a:lstStyle/>
          <a:p>
            <a:r>
              <a:rPr lang="en-GB" b="1" dirty="0"/>
              <a:t> </a:t>
            </a:r>
            <a:r>
              <a:rPr lang="en-GB" b="1" u="sng" dirty="0" smtClean="0"/>
              <a:t>Factors </a:t>
            </a:r>
            <a:r>
              <a:rPr lang="en-GB" b="1" u="sng" dirty="0"/>
              <a:t>effecting the emotional intelligence of </a:t>
            </a:r>
            <a:r>
              <a:rPr lang="en-GB" b="1" u="sng" dirty="0" smtClean="0"/>
              <a:t>children</a:t>
            </a:r>
          </a:p>
          <a:p>
            <a:endParaRPr lang="en-GB" b="1" u="sng" dirty="0"/>
          </a:p>
          <a:p>
            <a:endParaRPr lang="en-GB" dirty="0"/>
          </a:p>
          <a:p>
            <a:r>
              <a:rPr lang="en-GB" dirty="0"/>
              <a:t>The following can all have an impact: </a:t>
            </a:r>
          </a:p>
          <a:p>
            <a:r>
              <a:rPr lang="en-GB" dirty="0"/>
              <a:t>• premature / low birth weight </a:t>
            </a:r>
          </a:p>
          <a:p>
            <a:r>
              <a:rPr lang="en-GB" dirty="0" smtClean="0"/>
              <a:t>• </a:t>
            </a:r>
            <a:r>
              <a:rPr lang="en-GB" dirty="0"/>
              <a:t>poor health </a:t>
            </a:r>
            <a:endParaRPr lang="en-GB" dirty="0" smtClean="0"/>
          </a:p>
          <a:p>
            <a:r>
              <a:rPr lang="en-GB" dirty="0" smtClean="0"/>
              <a:t>• Parental Mental Ill Health</a:t>
            </a:r>
            <a:endParaRPr lang="en-GB" dirty="0"/>
          </a:p>
          <a:p>
            <a:r>
              <a:rPr lang="en-GB" dirty="0"/>
              <a:t>• </a:t>
            </a:r>
            <a:r>
              <a:rPr lang="en-GB" dirty="0" smtClean="0"/>
              <a:t>Poverty </a:t>
            </a:r>
            <a:endParaRPr lang="en-GB" dirty="0"/>
          </a:p>
          <a:p>
            <a:r>
              <a:rPr lang="en-GB" dirty="0"/>
              <a:t>• lack of warmth and affection </a:t>
            </a:r>
          </a:p>
          <a:p>
            <a:r>
              <a:rPr lang="en-GB" dirty="0"/>
              <a:t>• parental drug or substance abuse </a:t>
            </a:r>
          </a:p>
          <a:p>
            <a:r>
              <a:rPr lang="en-GB" dirty="0"/>
              <a:t>• poor housing </a:t>
            </a:r>
          </a:p>
          <a:p>
            <a:r>
              <a:rPr lang="en-GB" dirty="0"/>
              <a:t>• abuse </a:t>
            </a:r>
          </a:p>
          <a:p>
            <a:r>
              <a:rPr lang="en-GB" dirty="0"/>
              <a:t>• social, racial or cultural discrimination </a:t>
            </a:r>
          </a:p>
          <a:p>
            <a:r>
              <a:rPr lang="en-GB" dirty="0"/>
              <a:t>• poor relationships with </a:t>
            </a:r>
            <a:r>
              <a:rPr lang="en-GB" dirty="0" smtClean="0"/>
              <a:t>adults</a:t>
            </a:r>
          </a:p>
          <a:p>
            <a:r>
              <a:rPr lang="en-GB" dirty="0" smtClean="0"/>
              <a:t>• Poor School attendance</a:t>
            </a:r>
          </a:p>
          <a:p>
            <a:endParaRPr lang="en-GB" dirty="0" smtClean="0"/>
          </a:p>
          <a:p>
            <a:endParaRPr lang="en-GB" dirty="0"/>
          </a:p>
          <a:p>
            <a:r>
              <a:rPr lang="en-GB" dirty="0"/>
              <a:t>Research indicates that securely-attached children develop more connections and have well-developed brains. However, no one person can provide everything a growing child needs and children can form close attachments with several people.</a:t>
            </a:r>
          </a:p>
          <a:p>
            <a:endParaRPr lang="en-GB" dirty="0"/>
          </a:p>
        </p:txBody>
      </p:sp>
      <p:pic>
        <p:nvPicPr>
          <p:cNvPr id="3" name="Picture 3" descr="C:\Users\l.robson2\AppData\Local\Microsoft\Windows\INetCache\IE\0VE2UMGK\the_crying_boy_by_dragonrider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340768"/>
            <a:ext cx="2743200" cy="347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478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396" y="404664"/>
            <a:ext cx="8568952" cy="1200329"/>
          </a:xfrm>
          <a:prstGeom prst="rect">
            <a:avLst/>
          </a:prstGeom>
        </p:spPr>
        <p:txBody>
          <a:bodyPr wrap="square">
            <a:spAutoFit/>
          </a:bodyPr>
          <a:lstStyle/>
          <a:p>
            <a:pPr lvl="0" algn="ctr"/>
            <a:r>
              <a:rPr lang="en-GB" sz="3600" dirty="0">
                <a:solidFill>
                  <a:srgbClr val="00B0F0"/>
                </a:solidFill>
              </a:rPr>
              <a:t>Teaching and implementing strategies that build resilience - 5 ways</a:t>
            </a:r>
          </a:p>
        </p:txBody>
      </p:sp>
    </p:spTree>
    <p:extLst>
      <p:ext uri="{BB962C8B-B14F-4D97-AF65-F5344CB8AC3E}">
        <p14:creationId xmlns:p14="http://schemas.microsoft.com/office/powerpoint/2010/main" val="3785049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1544</TotalTime>
  <Words>1975</Words>
  <Application>Microsoft Office PowerPoint</Application>
  <PresentationFormat>On-screen Show (4:3)</PresentationFormat>
  <Paragraphs>295</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Promotion of child emotional-wellbeing  in the school environment  &amp; Acting on emerging emotional distress.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Harrogate and  District NHS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Promotion of child emotional wellbeing in the school environment and acting on emerging emotional distress.</dc:title>
  <dc:creator>Robson Lynsey  [RCD]</dc:creator>
  <cp:lastModifiedBy>Robson Lynsey  [RCD]</cp:lastModifiedBy>
  <cp:revision>70</cp:revision>
  <dcterms:created xsi:type="dcterms:W3CDTF">2021-06-14T10:24:18Z</dcterms:created>
  <dcterms:modified xsi:type="dcterms:W3CDTF">2021-06-17T13:58:25Z</dcterms:modified>
</cp:coreProperties>
</file>